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23"/>
  </p:notesMasterIdLst>
  <p:sldIdLst>
    <p:sldId id="256" r:id="rId2"/>
    <p:sldId id="360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68" r:id="rId12"/>
    <p:sldId id="315" r:id="rId13"/>
    <p:sldId id="369" r:id="rId14"/>
    <p:sldId id="316" r:id="rId15"/>
    <p:sldId id="317" r:id="rId16"/>
    <p:sldId id="318" r:id="rId17"/>
    <p:sldId id="370" r:id="rId18"/>
    <p:sldId id="319" r:id="rId19"/>
    <p:sldId id="320" r:id="rId20"/>
    <p:sldId id="321" r:id="rId21"/>
    <p:sldId id="322" r:id="rId22"/>
    <p:sldId id="323" r:id="rId23"/>
    <p:sldId id="453" r:id="rId24"/>
    <p:sldId id="324" r:id="rId25"/>
    <p:sldId id="325" r:id="rId26"/>
    <p:sldId id="326" r:id="rId27"/>
    <p:sldId id="480" r:id="rId28"/>
    <p:sldId id="327" r:id="rId29"/>
    <p:sldId id="329" r:id="rId30"/>
    <p:sldId id="328" r:id="rId31"/>
    <p:sldId id="330" r:id="rId32"/>
    <p:sldId id="331" r:id="rId33"/>
    <p:sldId id="332" r:id="rId34"/>
    <p:sldId id="507" r:id="rId35"/>
    <p:sldId id="473" r:id="rId36"/>
    <p:sldId id="478" r:id="rId37"/>
    <p:sldId id="479" r:id="rId38"/>
    <p:sldId id="508" r:id="rId39"/>
    <p:sldId id="454" r:id="rId40"/>
    <p:sldId id="455" r:id="rId41"/>
    <p:sldId id="438" r:id="rId42"/>
    <p:sldId id="333" r:id="rId43"/>
    <p:sldId id="334" r:id="rId44"/>
    <p:sldId id="511" r:id="rId45"/>
    <p:sldId id="512" r:id="rId46"/>
    <p:sldId id="513" r:id="rId47"/>
    <p:sldId id="371" r:id="rId48"/>
    <p:sldId id="335" r:id="rId49"/>
    <p:sldId id="372" r:id="rId50"/>
    <p:sldId id="440" r:id="rId51"/>
    <p:sldId id="441" r:id="rId52"/>
    <p:sldId id="336" r:id="rId53"/>
    <p:sldId id="373" r:id="rId54"/>
    <p:sldId id="439" r:id="rId55"/>
    <p:sldId id="481" r:id="rId56"/>
    <p:sldId id="482" r:id="rId57"/>
    <p:sldId id="483" r:id="rId58"/>
    <p:sldId id="484" r:id="rId59"/>
    <p:sldId id="337" r:id="rId60"/>
    <p:sldId id="338" r:id="rId61"/>
    <p:sldId id="339" r:id="rId62"/>
    <p:sldId id="340" r:id="rId63"/>
    <p:sldId id="341" r:id="rId64"/>
    <p:sldId id="374" r:id="rId65"/>
    <p:sldId id="509" r:id="rId66"/>
    <p:sldId id="510" r:id="rId67"/>
    <p:sldId id="343" r:id="rId68"/>
    <p:sldId id="375" r:id="rId69"/>
    <p:sldId id="514" r:id="rId70"/>
    <p:sldId id="515" r:id="rId71"/>
    <p:sldId id="516" r:id="rId72"/>
    <p:sldId id="517" r:id="rId73"/>
    <p:sldId id="518" r:id="rId74"/>
    <p:sldId id="527" r:id="rId75"/>
    <p:sldId id="528" r:id="rId76"/>
    <p:sldId id="532" r:id="rId77"/>
    <p:sldId id="533" r:id="rId78"/>
    <p:sldId id="534" r:id="rId79"/>
    <p:sldId id="529" r:id="rId80"/>
    <p:sldId id="530" r:id="rId81"/>
    <p:sldId id="547" r:id="rId82"/>
    <p:sldId id="548" r:id="rId83"/>
    <p:sldId id="535" r:id="rId84"/>
    <p:sldId id="531" r:id="rId85"/>
    <p:sldId id="519" r:id="rId86"/>
    <p:sldId id="546" r:id="rId87"/>
    <p:sldId id="520" r:id="rId88"/>
    <p:sldId id="549" r:id="rId89"/>
    <p:sldId id="537" r:id="rId90"/>
    <p:sldId id="569" r:id="rId91"/>
    <p:sldId id="521" r:id="rId92"/>
    <p:sldId id="522" r:id="rId93"/>
    <p:sldId id="523" r:id="rId94"/>
    <p:sldId id="524" r:id="rId95"/>
    <p:sldId id="538" r:id="rId96"/>
    <p:sldId id="539" r:id="rId97"/>
    <p:sldId id="542" r:id="rId98"/>
    <p:sldId id="543" r:id="rId99"/>
    <p:sldId id="544" r:id="rId100"/>
    <p:sldId id="545" r:id="rId101"/>
    <p:sldId id="540" r:id="rId102"/>
    <p:sldId id="541" r:id="rId103"/>
    <p:sldId id="551" r:id="rId104"/>
    <p:sldId id="552" r:id="rId105"/>
    <p:sldId id="553" r:id="rId106"/>
    <p:sldId id="554" r:id="rId107"/>
    <p:sldId id="555" r:id="rId108"/>
    <p:sldId id="556" r:id="rId109"/>
    <p:sldId id="557" r:id="rId110"/>
    <p:sldId id="558" r:id="rId111"/>
    <p:sldId id="559" r:id="rId112"/>
    <p:sldId id="562" r:id="rId113"/>
    <p:sldId id="563" r:id="rId114"/>
    <p:sldId id="564" r:id="rId115"/>
    <p:sldId id="565" r:id="rId116"/>
    <p:sldId id="566" r:id="rId117"/>
    <p:sldId id="560" r:id="rId118"/>
    <p:sldId id="561" r:id="rId119"/>
    <p:sldId id="567" r:id="rId120"/>
    <p:sldId id="568" r:id="rId121"/>
    <p:sldId id="394" r:id="rId1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</p:showPr>
  <p:clrMru>
    <a:srgbClr val="FFCC66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758" autoAdjust="0"/>
    <p:restoredTop sz="94660"/>
  </p:normalViewPr>
  <p:slideViewPr>
    <p:cSldViewPr>
      <p:cViewPr>
        <p:scale>
          <a:sx n="100" d="100"/>
          <a:sy n="100" d="100"/>
        </p:scale>
        <p:origin x="-684" y="-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26F3B-121A-4655-A8C4-566475C51BC4}" type="datetimeFigureOut">
              <a:rPr lang="ru-RU" smtClean="0"/>
              <a:pPr/>
              <a:t>23.04.2020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ED5E7-B7A9-483A-97B9-38AF8672171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D5E7-B7A9-483A-97B9-38AF86721714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C0EB7D-E052-4479-B13F-34F92C300BDE}" type="datetime1">
              <a:rPr lang="ru-RU" smtClean="0"/>
              <a:pPr/>
              <a:t>23.04.2020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E1F81-96BF-4E13-BEC0-C92A3D59F9C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88" y="0"/>
            <a:ext cx="9148762" cy="6851650"/>
            <a:chOff x="1" y="0"/>
            <a:chExt cx="5763" cy="4316"/>
          </a:xfrm>
        </p:grpSpPr>
        <p:sp>
          <p:nvSpPr>
            <p:cNvPr id="95235" name="Freeform 3"/>
            <p:cNvSpPr>
              <a:spLocks/>
            </p:cNvSpPr>
            <p:nvPr/>
          </p:nvSpPr>
          <p:spPr bwMode="hidden">
            <a:xfrm>
              <a:off x="5045" y="2626"/>
              <a:ext cx="719" cy="1690"/>
            </a:xfrm>
            <a:custGeom>
              <a:avLst/>
              <a:gdLst/>
              <a:ahLst/>
              <a:cxnLst>
                <a:cxn ang="0">
                  <a:pos x="717" y="72"/>
                </a:cxn>
                <a:cxn ang="0">
                  <a:pos x="717" y="0"/>
                </a:cxn>
                <a:cxn ang="0">
                  <a:pos x="699" y="101"/>
                </a:cxn>
                <a:cxn ang="0">
                  <a:pos x="675" y="209"/>
                </a:cxn>
                <a:cxn ang="0">
                  <a:pos x="627" y="389"/>
                </a:cxn>
                <a:cxn ang="0">
                  <a:pos x="574" y="569"/>
                </a:cxn>
                <a:cxn ang="0">
                  <a:pos x="502" y="749"/>
                </a:cxn>
                <a:cxn ang="0">
                  <a:pos x="424" y="935"/>
                </a:cxn>
                <a:cxn ang="0">
                  <a:pos x="334" y="1121"/>
                </a:cxn>
                <a:cxn ang="0">
                  <a:pos x="233" y="1312"/>
                </a:cxn>
                <a:cxn ang="0">
                  <a:pos x="125" y="1498"/>
                </a:cxn>
                <a:cxn ang="0">
                  <a:pos x="0" y="1690"/>
                </a:cxn>
                <a:cxn ang="0">
                  <a:pos x="11" y="1690"/>
                </a:cxn>
                <a:cxn ang="0">
                  <a:pos x="137" y="1498"/>
                </a:cxn>
                <a:cxn ang="0">
                  <a:pos x="245" y="1312"/>
                </a:cxn>
                <a:cxn ang="0">
                  <a:pos x="346" y="1121"/>
                </a:cxn>
                <a:cxn ang="0">
                  <a:pos x="436" y="935"/>
                </a:cxn>
                <a:cxn ang="0">
                  <a:pos x="514" y="749"/>
                </a:cxn>
                <a:cxn ang="0">
                  <a:pos x="585" y="569"/>
                </a:cxn>
                <a:cxn ang="0">
                  <a:pos x="639" y="389"/>
                </a:cxn>
                <a:cxn ang="0">
                  <a:pos x="687" y="209"/>
                </a:cxn>
                <a:cxn ang="0">
                  <a:pos x="705" y="143"/>
                </a:cxn>
                <a:cxn ang="0">
                  <a:pos x="717" y="72"/>
                </a:cxn>
                <a:cxn ang="0">
                  <a:pos x="717" y="72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36" name="Freeform 4"/>
            <p:cNvSpPr>
              <a:spLocks/>
            </p:cNvSpPr>
            <p:nvPr/>
          </p:nvSpPr>
          <p:spPr bwMode="hidden">
            <a:xfrm>
              <a:off x="5386" y="3794"/>
              <a:ext cx="378" cy="522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293" y="132"/>
                </a:cxn>
                <a:cxn ang="0">
                  <a:pos x="204" y="264"/>
                </a:cxn>
                <a:cxn ang="0">
                  <a:pos x="102" y="396"/>
                </a:cxn>
                <a:cxn ang="0">
                  <a:pos x="0" y="522"/>
                </a:cxn>
                <a:cxn ang="0">
                  <a:pos x="12" y="522"/>
                </a:cxn>
                <a:cxn ang="0">
                  <a:pos x="114" y="402"/>
                </a:cxn>
                <a:cxn ang="0">
                  <a:pos x="204" y="282"/>
                </a:cxn>
                <a:cxn ang="0">
                  <a:pos x="377" y="24"/>
                </a:cxn>
                <a:cxn ang="0">
                  <a:pos x="377" y="0"/>
                </a:cxn>
                <a:cxn ang="0">
                  <a:pos x="377" y="0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37" name="Freeform 5"/>
            <p:cNvSpPr>
              <a:spLocks/>
            </p:cNvSpPr>
            <p:nvPr/>
          </p:nvSpPr>
          <p:spPr bwMode="hidden">
            <a:xfrm>
              <a:off x="5680" y="4214"/>
              <a:ext cx="84" cy="10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18" y="102"/>
                </a:cxn>
                <a:cxn ang="0">
                  <a:pos x="48" y="60"/>
                </a:cxn>
                <a:cxn ang="0">
                  <a:pos x="84" y="24"/>
                </a:cxn>
                <a:cxn ang="0">
                  <a:pos x="84" y="0"/>
                </a:cxn>
                <a:cxn ang="0">
                  <a:pos x="42" y="54"/>
                </a:cxn>
                <a:cxn ang="0">
                  <a:pos x="0" y="102"/>
                </a:cxn>
                <a:cxn ang="0">
                  <a:pos x="0" y="102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88" y="0"/>
              <a:ext cx="5098" cy="4316"/>
              <a:chOff x="288" y="0"/>
              <a:chExt cx="5098" cy="4316"/>
            </a:xfrm>
          </p:grpSpPr>
          <p:sp>
            <p:nvSpPr>
              <p:cNvPr id="95239" name="Freeform 7"/>
              <p:cNvSpPr>
                <a:spLocks/>
              </p:cNvSpPr>
              <p:nvPr userDrawn="1"/>
            </p:nvSpPr>
            <p:spPr bwMode="hidden">
              <a:xfrm>
                <a:off x="2789" y="0"/>
                <a:ext cx="72" cy="43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0" y="4316"/>
                  </a:cxn>
                  <a:cxn ang="0">
                    <a:pos x="72" y="4316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0" name="Freeform 8"/>
              <p:cNvSpPr>
                <a:spLocks/>
              </p:cNvSpPr>
              <p:nvPr userDrawn="1"/>
            </p:nvSpPr>
            <p:spPr bwMode="hidden">
              <a:xfrm>
                <a:off x="3089" y="0"/>
                <a:ext cx="174" cy="4316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2" y="0"/>
                  </a:cxn>
                  <a:cxn ang="0">
                    <a:pos x="42" y="216"/>
                  </a:cxn>
                  <a:cxn ang="0">
                    <a:pos x="72" y="444"/>
                  </a:cxn>
                  <a:cxn ang="0">
                    <a:pos x="96" y="689"/>
                  </a:cxn>
                  <a:cxn ang="0">
                    <a:pos x="120" y="947"/>
                  </a:cxn>
                  <a:cxn ang="0">
                    <a:pos x="132" y="1211"/>
                  </a:cxn>
                  <a:cxn ang="0">
                    <a:pos x="150" y="1487"/>
                  </a:cxn>
                  <a:cxn ang="0">
                    <a:pos x="156" y="1768"/>
                  </a:cxn>
                  <a:cxn ang="0">
                    <a:pos x="162" y="2062"/>
                  </a:cxn>
                  <a:cxn ang="0">
                    <a:pos x="156" y="2644"/>
                  </a:cxn>
                  <a:cxn ang="0">
                    <a:pos x="126" y="3225"/>
                  </a:cxn>
                  <a:cxn ang="0">
                    <a:pos x="108" y="3507"/>
                  </a:cxn>
                  <a:cxn ang="0">
                    <a:pos x="78" y="3788"/>
                  </a:cxn>
                  <a:cxn ang="0">
                    <a:pos x="42" y="4058"/>
                  </a:cxn>
                  <a:cxn ang="0">
                    <a:pos x="0" y="4316"/>
                  </a:cxn>
                  <a:cxn ang="0">
                    <a:pos x="12" y="4316"/>
                  </a:cxn>
                  <a:cxn ang="0">
                    <a:pos x="54" y="4058"/>
                  </a:cxn>
                  <a:cxn ang="0">
                    <a:pos x="90" y="3782"/>
                  </a:cxn>
                  <a:cxn ang="0">
                    <a:pos x="120" y="3507"/>
                  </a:cxn>
                  <a:cxn ang="0">
                    <a:pos x="138" y="3219"/>
                  </a:cxn>
                  <a:cxn ang="0">
                    <a:pos x="168" y="2638"/>
                  </a:cxn>
                  <a:cxn ang="0">
                    <a:pos x="174" y="2056"/>
                  </a:cxn>
                  <a:cxn ang="0">
                    <a:pos x="168" y="1768"/>
                  </a:cxn>
                  <a:cxn ang="0">
                    <a:pos x="162" y="1487"/>
                  </a:cxn>
                  <a:cxn ang="0">
                    <a:pos x="144" y="1211"/>
                  </a:cxn>
                  <a:cxn ang="0">
                    <a:pos x="132" y="941"/>
                  </a:cxn>
                  <a:cxn ang="0">
                    <a:pos x="108" y="689"/>
                  </a:cxn>
                  <a:cxn ang="0">
                    <a:pos x="84" y="444"/>
                  </a:cxn>
                  <a:cxn ang="0">
                    <a:pos x="54" y="21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1" name="Freeform 9"/>
              <p:cNvSpPr>
                <a:spLocks/>
              </p:cNvSpPr>
              <p:nvPr userDrawn="1"/>
            </p:nvSpPr>
            <p:spPr bwMode="hidden">
              <a:xfrm>
                <a:off x="3358" y="0"/>
                <a:ext cx="337" cy="4316"/>
              </a:xfrm>
              <a:custGeom>
                <a:avLst/>
                <a:gdLst/>
                <a:ahLst/>
                <a:cxnLst>
                  <a:cxn ang="0">
                    <a:pos x="329" y="2014"/>
                  </a:cxn>
                  <a:cxn ang="0">
                    <a:pos x="317" y="1726"/>
                  </a:cxn>
                  <a:cxn ang="0">
                    <a:pos x="293" y="1445"/>
                  </a:cxn>
                  <a:cxn ang="0">
                    <a:pos x="263" y="1175"/>
                  </a:cxn>
                  <a:cxn ang="0">
                    <a:pos x="228" y="917"/>
                  </a:cxn>
                  <a:cxn ang="0">
                    <a:pos x="186" y="665"/>
                  </a:cxn>
                  <a:cxn ang="0">
                    <a:pos x="132" y="432"/>
                  </a:cxn>
                  <a:cxn ang="0">
                    <a:pos x="78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66" y="204"/>
                  </a:cxn>
                  <a:cxn ang="0">
                    <a:pos x="120" y="432"/>
                  </a:cxn>
                  <a:cxn ang="0">
                    <a:pos x="174" y="665"/>
                  </a:cxn>
                  <a:cxn ang="0">
                    <a:pos x="216" y="917"/>
                  </a:cxn>
                  <a:cxn ang="0">
                    <a:pos x="251" y="1175"/>
                  </a:cxn>
                  <a:cxn ang="0">
                    <a:pos x="281" y="1445"/>
                  </a:cxn>
                  <a:cxn ang="0">
                    <a:pos x="305" y="1726"/>
                  </a:cxn>
                  <a:cxn ang="0">
                    <a:pos x="317" y="2014"/>
                  </a:cxn>
                  <a:cxn ang="0">
                    <a:pos x="323" y="2314"/>
                  </a:cxn>
                  <a:cxn ang="0">
                    <a:pos x="317" y="2608"/>
                  </a:cxn>
                  <a:cxn ang="0">
                    <a:pos x="305" y="2907"/>
                  </a:cxn>
                  <a:cxn ang="0">
                    <a:pos x="281" y="3201"/>
                  </a:cxn>
                  <a:cxn ang="0">
                    <a:pos x="257" y="3489"/>
                  </a:cxn>
                  <a:cxn ang="0">
                    <a:pos x="216" y="3777"/>
                  </a:cxn>
                  <a:cxn ang="0">
                    <a:pos x="174" y="4052"/>
                  </a:cxn>
                  <a:cxn ang="0">
                    <a:pos x="120" y="4316"/>
                  </a:cxn>
                  <a:cxn ang="0">
                    <a:pos x="132" y="4316"/>
                  </a:cxn>
                  <a:cxn ang="0">
                    <a:pos x="186" y="4052"/>
                  </a:cxn>
                  <a:cxn ang="0">
                    <a:pos x="228" y="3777"/>
                  </a:cxn>
                  <a:cxn ang="0">
                    <a:pos x="269" y="3489"/>
                  </a:cxn>
                  <a:cxn ang="0">
                    <a:pos x="293" y="3201"/>
                  </a:cxn>
                  <a:cxn ang="0">
                    <a:pos x="317" y="2907"/>
                  </a:cxn>
                  <a:cxn ang="0">
                    <a:pos x="329" y="2608"/>
                  </a:cxn>
                  <a:cxn ang="0">
                    <a:pos x="335" y="2314"/>
                  </a:cxn>
                  <a:cxn ang="0">
                    <a:pos x="329" y="2014"/>
                  </a:cxn>
                  <a:cxn ang="0">
                    <a:pos x="329" y="2014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2" name="Freeform 10"/>
              <p:cNvSpPr>
                <a:spLocks/>
              </p:cNvSpPr>
              <p:nvPr userDrawn="1"/>
            </p:nvSpPr>
            <p:spPr bwMode="hidden">
              <a:xfrm>
                <a:off x="3676" y="0"/>
                <a:ext cx="427" cy="4316"/>
              </a:xfrm>
              <a:custGeom>
                <a:avLst/>
                <a:gdLst/>
                <a:ahLst/>
                <a:cxnLst>
                  <a:cxn ang="0">
                    <a:pos x="413" y="1924"/>
                  </a:cxn>
                  <a:cxn ang="0">
                    <a:pos x="395" y="1690"/>
                  </a:cxn>
                  <a:cxn ang="0">
                    <a:pos x="365" y="1457"/>
                  </a:cxn>
                  <a:cxn ang="0">
                    <a:pos x="329" y="1229"/>
                  </a:cxn>
                  <a:cxn ang="0">
                    <a:pos x="281" y="1001"/>
                  </a:cxn>
                  <a:cxn ang="0">
                    <a:pos x="227" y="761"/>
                  </a:cxn>
                  <a:cxn ang="0">
                    <a:pos x="162" y="522"/>
                  </a:cxn>
                  <a:cxn ang="0">
                    <a:pos x="90" y="27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84" y="270"/>
                  </a:cxn>
                  <a:cxn ang="0">
                    <a:pos x="156" y="522"/>
                  </a:cxn>
                  <a:cxn ang="0">
                    <a:pos x="216" y="767"/>
                  </a:cxn>
                  <a:cxn ang="0">
                    <a:pos x="275" y="1001"/>
                  </a:cxn>
                  <a:cxn ang="0">
                    <a:pos x="317" y="1235"/>
                  </a:cxn>
                  <a:cxn ang="0">
                    <a:pos x="353" y="1463"/>
                  </a:cxn>
                  <a:cxn ang="0">
                    <a:pos x="383" y="1690"/>
                  </a:cxn>
                  <a:cxn ang="0">
                    <a:pos x="401" y="1924"/>
                  </a:cxn>
                  <a:cxn ang="0">
                    <a:pos x="413" y="2188"/>
                  </a:cxn>
                  <a:cxn ang="0">
                    <a:pos x="407" y="2458"/>
                  </a:cxn>
                  <a:cxn ang="0">
                    <a:pos x="395" y="2733"/>
                  </a:cxn>
                  <a:cxn ang="0">
                    <a:pos x="365" y="3021"/>
                  </a:cxn>
                  <a:cxn ang="0">
                    <a:pos x="329" y="3321"/>
                  </a:cxn>
                  <a:cxn ang="0">
                    <a:pos x="275" y="3639"/>
                  </a:cxn>
                  <a:cxn ang="0">
                    <a:pos x="204" y="3968"/>
                  </a:cxn>
                  <a:cxn ang="0">
                    <a:pos x="126" y="4316"/>
                  </a:cxn>
                  <a:cxn ang="0">
                    <a:pos x="138" y="4316"/>
                  </a:cxn>
                  <a:cxn ang="0">
                    <a:pos x="216" y="3968"/>
                  </a:cxn>
                  <a:cxn ang="0">
                    <a:pos x="287" y="3639"/>
                  </a:cxn>
                  <a:cxn ang="0">
                    <a:pos x="341" y="3321"/>
                  </a:cxn>
                  <a:cxn ang="0">
                    <a:pos x="377" y="3021"/>
                  </a:cxn>
                  <a:cxn ang="0">
                    <a:pos x="407" y="2733"/>
                  </a:cxn>
                  <a:cxn ang="0">
                    <a:pos x="419" y="2458"/>
                  </a:cxn>
                  <a:cxn ang="0">
                    <a:pos x="425" y="2188"/>
                  </a:cxn>
                  <a:cxn ang="0">
                    <a:pos x="413" y="1924"/>
                  </a:cxn>
                  <a:cxn ang="0">
                    <a:pos x="413" y="1924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3" name="Freeform 11"/>
              <p:cNvSpPr>
                <a:spLocks/>
              </p:cNvSpPr>
              <p:nvPr userDrawn="1"/>
            </p:nvSpPr>
            <p:spPr bwMode="hidden">
              <a:xfrm>
                <a:off x="3946" y="0"/>
                <a:ext cx="558" cy="4316"/>
              </a:xfrm>
              <a:custGeom>
                <a:avLst/>
                <a:gdLst/>
                <a:ahLst/>
                <a:cxnLst>
                  <a:cxn ang="0">
                    <a:pos x="556" y="2020"/>
                  </a:cxn>
                  <a:cxn ang="0">
                    <a:pos x="538" y="1732"/>
                  </a:cxn>
                  <a:cxn ang="0">
                    <a:pos x="503" y="1445"/>
                  </a:cxn>
                  <a:cxn ang="0">
                    <a:pos x="455" y="1175"/>
                  </a:cxn>
                  <a:cxn ang="0">
                    <a:pos x="395" y="911"/>
                  </a:cxn>
                  <a:cxn ang="0">
                    <a:pos x="317" y="659"/>
                  </a:cxn>
                  <a:cxn ang="0">
                    <a:pos x="228" y="426"/>
                  </a:cxn>
                  <a:cxn ang="0">
                    <a:pos x="126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14" y="204"/>
                  </a:cxn>
                  <a:cxn ang="0">
                    <a:pos x="216" y="426"/>
                  </a:cxn>
                  <a:cxn ang="0">
                    <a:pos x="305" y="659"/>
                  </a:cxn>
                  <a:cxn ang="0">
                    <a:pos x="383" y="911"/>
                  </a:cxn>
                  <a:cxn ang="0">
                    <a:pos x="443" y="1175"/>
                  </a:cxn>
                  <a:cxn ang="0">
                    <a:pos x="491" y="1445"/>
                  </a:cxn>
                  <a:cxn ang="0">
                    <a:pos x="526" y="1732"/>
                  </a:cxn>
                  <a:cxn ang="0">
                    <a:pos x="544" y="2020"/>
                  </a:cxn>
                  <a:cxn ang="0">
                    <a:pos x="544" y="2326"/>
                  </a:cxn>
                  <a:cxn ang="0">
                    <a:pos x="532" y="2632"/>
                  </a:cxn>
                  <a:cxn ang="0">
                    <a:pos x="503" y="2931"/>
                  </a:cxn>
                  <a:cxn ang="0">
                    <a:pos x="455" y="3225"/>
                  </a:cxn>
                  <a:cxn ang="0">
                    <a:pos x="389" y="3513"/>
                  </a:cxn>
                  <a:cxn ang="0">
                    <a:pos x="311" y="3788"/>
                  </a:cxn>
                  <a:cxn ang="0">
                    <a:pos x="216" y="4058"/>
                  </a:cxn>
                  <a:cxn ang="0">
                    <a:pos x="102" y="4316"/>
                  </a:cxn>
                  <a:cxn ang="0">
                    <a:pos x="114" y="4316"/>
                  </a:cxn>
                  <a:cxn ang="0">
                    <a:pos x="228" y="4058"/>
                  </a:cxn>
                  <a:cxn ang="0">
                    <a:pos x="323" y="3788"/>
                  </a:cxn>
                  <a:cxn ang="0">
                    <a:pos x="401" y="3513"/>
                  </a:cxn>
                  <a:cxn ang="0">
                    <a:pos x="467" y="3225"/>
                  </a:cxn>
                  <a:cxn ang="0">
                    <a:pos x="515" y="2931"/>
                  </a:cxn>
                  <a:cxn ang="0">
                    <a:pos x="544" y="2632"/>
                  </a:cxn>
                  <a:cxn ang="0">
                    <a:pos x="556" y="2326"/>
                  </a:cxn>
                  <a:cxn ang="0">
                    <a:pos x="556" y="2020"/>
                  </a:cxn>
                  <a:cxn ang="0">
                    <a:pos x="556" y="2020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4" name="Freeform 12"/>
              <p:cNvSpPr>
                <a:spLocks/>
              </p:cNvSpPr>
              <p:nvPr userDrawn="1"/>
            </p:nvSpPr>
            <p:spPr bwMode="hidden">
              <a:xfrm>
                <a:off x="4246" y="0"/>
                <a:ext cx="690" cy="4316"/>
              </a:xfrm>
              <a:custGeom>
                <a:avLst/>
                <a:gdLst/>
                <a:ahLst/>
                <a:cxnLst>
                  <a:cxn ang="0">
                    <a:pos x="688" y="2086"/>
                  </a:cxn>
                  <a:cxn ang="0">
                    <a:pos x="670" y="1810"/>
                  </a:cxn>
                  <a:cxn ang="0">
                    <a:pos x="634" y="1541"/>
                  </a:cxn>
                  <a:cxn ang="0">
                    <a:pos x="574" y="1271"/>
                  </a:cxn>
                  <a:cxn ang="0">
                    <a:pos x="497" y="1007"/>
                  </a:cxn>
                  <a:cxn ang="0">
                    <a:pos x="401" y="749"/>
                  </a:cxn>
                  <a:cxn ang="0">
                    <a:pos x="293" y="492"/>
                  </a:cxn>
                  <a:cxn ang="0">
                    <a:pos x="162" y="24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50" y="240"/>
                  </a:cxn>
                  <a:cxn ang="0">
                    <a:pos x="281" y="492"/>
                  </a:cxn>
                  <a:cxn ang="0">
                    <a:pos x="389" y="749"/>
                  </a:cxn>
                  <a:cxn ang="0">
                    <a:pos x="485" y="1007"/>
                  </a:cxn>
                  <a:cxn ang="0">
                    <a:pos x="562" y="1271"/>
                  </a:cxn>
                  <a:cxn ang="0">
                    <a:pos x="622" y="1541"/>
                  </a:cxn>
                  <a:cxn ang="0">
                    <a:pos x="658" y="1810"/>
                  </a:cxn>
                  <a:cxn ang="0">
                    <a:pos x="676" y="2086"/>
                  </a:cxn>
                  <a:cxn ang="0">
                    <a:pos x="676" y="2368"/>
                  </a:cxn>
                  <a:cxn ang="0">
                    <a:pos x="658" y="2650"/>
                  </a:cxn>
                  <a:cxn ang="0">
                    <a:pos x="616" y="2931"/>
                  </a:cxn>
                  <a:cxn ang="0">
                    <a:pos x="556" y="3213"/>
                  </a:cxn>
                  <a:cxn ang="0">
                    <a:pos x="473" y="3495"/>
                  </a:cxn>
                  <a:cxn ang="0">
                    <a:pos x="371" y="3777"/>
                  </a:cxn>
                  <a:cxn ang="0">
                    <a:pos x="251" y="4046"/>
                  </a:cxn>
                  <a:cxn ang="0">
                    <a:pos x="114" y="4316"/>
                  </a:cxn>
                  <a:cxn ang="0">
                    <a:pos x="126" y="4316"/>
                  </a:cxn>
                  <a:cxn ang="0">
                    <a:pos x="263" y="4046"/>
                  </a:cxn>
                  <a:cxn ang="0">
                    <a:pos x="383" y="3777"/>
                  </a:cxn>
                  <a:cxn ang="0">
                    <a:pos x="485" y="3495"/>
                  </a:cxn>
                  <a:cxn ang="0">
                    <a:pos x="568" y="3219"/>
                  </a:cxn>
                  <a:cxn ang="0">
                    <a:pos x="628" y="2937"/>
                  </a:cxn>
                  <a:cxn ang="0">
                    <a:pos x="670" y="2656"/>
                  </a:cxn>
                  <a:cxn ang="0">
                    <a:pos x="688" y="2368"/>
                  </a:cxn>
                  <a:cxn ang="0">
                    <a:pos x="688" y="2086"/>
                  </a:cxn>
                  <a:cxn ang="0">
                    <a:pos x="688" y="2086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5" name="Freeform 13"/>
              <p:cNvSpPr>
                <a:spLocks/>
              </p:cNvSpPr>
              <p:nvPr userDrawn="1"/>
            </p:nvSpPr>
            <p:spPr bwMode="hidden">
              <a:xfrm>
                <a:off x="4522" y="0"/>
                <a:ext cx="864" cy="4316"/>
              </a:xfrm>
              <a:custGeom>
                <a:avLst/>
                <a:gdLst/>
                <a:ahLst/>
                <a:cxnLst>
                  <a:cxn ang="0">
                    <a:pos x="855" y="2128"/>
                  </a:cxn>
                  <a:cxn ang="0">
                    <a:pos x="831" y="1834"/>
                  </a:cxn>
                  <a:cxn ang="0">
                    <a:pos x="808" y="1684"/>
                  </a:cxn>
                  <a:cxn ang="0">
                    <a:pos x="784" y="1541"/>
                  </a:cxn>
                  <a:cxn ang="0">
                    <a:pos x="748" y="1397"/>
                  </a:cxn>
                  <a:cxn ang="0">
                    <a:pos x="712" y="1253"/>
                  </a:cxn>
                  <a:cxn ang="0">
                    <a:pos x="664" y="1115"/>
                  </a:cxn>
                  <a:cxn ang="0">
                    <a:pos x="610" y="977"/>
                  </a:cxn>
                  <a:cxn ang="0">
                    <a:pos x="491" y="719"/>
                  </a:cxn>
                  <a:cxn ang="0">
                    <a:pos x="353" y="468"/>
                  </a:cxn>
                  <a:cxn ang="0">
                    <a:pos x="192" y="228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80" y="228"/>
                  </a:cxn>
                  <a:cxn ang="0">
                    <a:pos x="341" y="468"/>
                  </a:cxn>
                  <a:cxn ang="0">
                    <a:pos x="479" y="719"/>
                  </a:cxn>
                  <a:cxn ang="0">
                    <a:pos x="598" y="983"/>
                  </a:cxn>
                  <a:cxn ang="0">
                    <a:pos x="652" y="1121"/>
                  </a:cxn>
                  <a:cxn ang="0">
                    <a:pos x="700" y="1259"/>
                  </a:cxn>
                  <a:cxn ang="0">
                    <a:pos x="736" y="1403"/>
                  </a:cxn>
                  <a:cxn ang="0">
                    <a:pos x="772" y="1547"/>
                  </a:cxn>
                  <a:cxn ang="0">
                    <a:pos x="802" y="1690"/>
                  </a:cxn>
                  <a:cxn ang="0">
                    <a:pos x="819" y="1834"/>
                  </a:cxn>
                  <a:cxn ang="0">
                    <a:pos x="837" y="1984"/>
                  </a:cxn>
                  <a:cxn ang="0">
                    <a:pos x="843" y="2128"/>
                  </a:cxn>
                  <a:cxn ang="0">
                    <a:pos x="849" y="2278"/>
                  </a:cxn>
                  <a:cxn ang="0">
                    <a:pos x="843" y="2428"/>
                  </a:cxn>
                  <a:cxn ang="0">
                    <a:pos x="831" y="2572"/>
                  </a:cxn>
                  <a:cxn ang="0">
                    <a:pos x="819" y="2721"/>
                  </a:cxn>
                  <a:cxn ang="0">
                    <a:pos x="796" y="2865"/>
                  </a:cxn>
                  <a:cxn ang="0">
                    <a:pos x="766" y="3015"/>
                  </a:cxn>
                  <a:cxn ang="0">
                    <a:pos x="724" y="3159"/>
                  </a:cxn>
                  <a:cxn ang="0">
                    <a:pos x="682" y="3303"/>
                  </a:cxn>
                  <a:cxn ang="0">
                    <a:pos x="586" y="3567"/>
                  </a:cxn>
                  <a:cxn ang="0">
                    <a:pos x="473" y="3824"/>
                  </a:cxn>
                  <a:cxn ang="0">
                    <a:pos x="335" y="4076"/>
                  </a:cxn>
                  <a:cxn ang="0">
                    <a:pos x="180" y="4316"/>
                  </a:cxn>
                  <a:cxn ang="0">
                    <a:pos x="192" y="4316"/>
                  </a:cxn>
                  <a:cxn ang="0">
                    <a:pos x="347" y="4076"/>
                  </a:cxn>
                  <a:cxn ang="0">
                    <a:pos x="485" y="3824"/>
                  </a:cxn>
                  <a:cxn ang="0">
                    <a:pos x="598" y="3573"/>
                  </a:cxn>
                  <a:cxn ang="0">
                    <a:pos x="694" y="3309"/>
                  </a:cxn>
                  <a:cxn ang="0">
                    <a:pos x="736" y="3165"/>
                  </a:cxn>
                  <a:cxn ang="0">
                    <a:pos x="778" y="3021"/>
                  </a:cxn>
                  <a:cxn ang="0">
                    <a:pos x="808" y="2871"/>
                  </a:cxn>
                  <a:cxn ang="0">
                    <a:pos x="831" y="2727"/>
                  </a:cxn>
                  <a:cxn ang="0">
                    <a:pos x="843" y="2578"/>
                  </a:cxn>
                  <a:cxn ang="0">
                    <a:pos x="855" y="2428"/>
                  </a:cxn>
                  <a:cxn ang="0">
                    <a:pos x="861" y="2278"/>
                  </a:cxn>
                  <a:cxn ang="0">
                    <a:pos x="855" y="2128"/>
                  </a:cxn>
                  <a:cxn ang="0">
                    <a:pos x="855" y="2128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6" name="Freeform 14"/>
              <p:cNvSpPr>
                <a:spLocks/>
              </p:cNvSpPr>
              <p:nvPr userDrawn="1"/>
            </p:nvSpPr>
            <p:spPr bwMode="hidden">
              <a:xfrm>
                <a:off x="2399" y="0"/>
                <a:ext cx="150" cy="4316"/>
              </a:xfrm>
              <a:custGeom>
                <a:avLst/>
                <a:gdLst/>
                <a:ahLst/>
                <a:cxnLst>
                  <a:cxn ang="0">
                    <a:pos x="18" y="1942"/>
                  </a:cxn>
                  <a:cxn ang="0">
                    <a:pos x="30" y="1630"/>
                  </a:cxn>
                  <a:cxn ang="0">
                    <a:pos x="42" y="1331"/>
                  </a:cxn>
                  <a:cxn ang="0">
                    <a:pos x="59" y="1055"/>
                  </a:cxn>
                  <a:cxn ang="0">
                    <a:pos x="77" y="791"/>
                  </a:cxn>
                  <a:cxn ang="0">
                    <a:pos x="83" y="671"/>
                  </a:cxn>
                  <a:cxn ang="0">
                    <a:pos x="95" y="557"/>
                  </a:cxn>
                  <a:cxn ang="0">
                    <a:pos x="107" y="444"/>
                  </a:cxn>
                  <a:cxn ang="0">
                    <a:pos x="113" y="342"/>
                  </a:cxn>
                  <a:cxn ang="0">
                    <a:pos x="125" y="246"/>
                  </a:cxn>
                  <a:cxn ang="0">
                    <a:pos x="131" y="156"/>
                  </a:cxn>
                  <a:cxn ang="0">
                    <a:pos x="143" y="72"/>
                  </a:cxn>
                  <a:cxn ang="0">
                    <a:pos x="149" y="0"/>
                  </a:cxn>
                  <a:cxn ang="0">
                    <a:pos x="137" y="0"/>
                  </a:cxn>
                  <a:cxn ang="0">
                    <a:pos x="131" y="72"/>
                  </a:cxn>
                  <a:cxn ang="0">
                    <a:pos x="119" y="156"/>
                  </a:cxn>
                  <a:cxn ang="0">
                    <a:pos x="113" y="246"/>
                  </a:cxn>
                  <a:cxn ang="0">
                    <a:pos x="101" y="342"/>
                  </a:cxn>
                  <a:cxn ang="0">
                    <a:pos x="95" y="444"/>
                  </a:cxn>
                  <a:cxn ang="0">
                    <a:pos x="83" y="557"/>
                  </a:cxn>
                  <a:cxn ang="0">
                    <a:pos x="71" y="671"/>
                  </a:cxn>
                  <a:cxn ang="0">
                    <a:pos x="65" y="791"/>
                  </a:cxn>
                  <a:cxn ang="0">
                    <a:pos x="48" y="1055"/>
                  </a:cxn>
                  <a:cxn ang="0">
                    <a:pos x="30" y="1331"/>
                  </a:cxn>
                  <a:cxn ang="0">
                    <a:pos x="18" y="1630"/>
                  </a:cxn>
                  <a:cxn ang="0">
                    <a:pos x="6" y="1942"/>
                  </a:cxn>
                  <a:cxn ang="0">
                    <a:pos x="0" y="2278"/>
                  </a:cxn>
                  <a:cxn ang="0">
                    <a:pos x="6" y="2602"/>
                  </a:cxn>
                  <a:cxn ang="0">
                    <a:pos x="12" y="2919"/>
                  </a:cxn>
                  <a:cxn ang="0">
                    <a:pos x="24" y="3219"/>
                  </a:cxn>
                  <a:cxn ang="0">
                    <a:pos x="36" y="3513"/>
                  </a:cxn>
                  <a:cxn ang="0">
                    <a:pos x="59" y="3794"/>
                  </a:cxn>
                  <a:cxn ang="0">
                    <a:pos x="89" y="4058"/>
                  </a:cxn>
                  <a:cxn ang="0">
                    <a:pos x="125" y="4316"/>
                  </a:cxn>
                  <a:cxn ang="0">
                    <a:pos x="137" y="4316"/>
                  </a:cxn>
                  <a:cxn ang="0">
                    <a:pos x="101" y="4058"/>
                  </a:cxn>
                  <a:cxn ang="0">
                    <a:pos x="71" y="3794"/>
                  </a:cxn>
                  <a:cxn ang="0">
                    <a:pos x="48" y="3513"/>
                  </a:cxn>
                  <a:cxn ang="0">
                    <a:pos x="36" y="3225"/>
                  </a:cxn>
                  <a:cxn ang="0">
                    <a:pos x="24" y="2919"/>
                  </a:cxn>
                  <a:cxn ang="0">
                    <a:pos x="18" y="2608"/>
                  </a:cxn>
                  <a:cxn ang="0">
                    <a:pos x="12" y="2278"/>
                  </a:cxn>
                  <a:cxn ang="0">
                    <a:pos x="18" y="1942"/>
                  </a:cxn>
                  <a:cxn ang="0">
                    <a:pos x="18" y="1942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7" name="Freeform 15"/>
              <p:cNvSpPr>
                <a:spLocks/>
              </p:cNvSpPr>
              <p:nvPr userDrawn="1"/>
            </p:nvSpPr>
            <p:spPr bwMode="hidden">
              <a:xfrm>
                <a:off x="1967" y="0"/>
                <a:ext cx="300" cy="4316"/>
              </a:xfrm>
              <a:custGeom>
                <a:avLst/>
                <a:gdLst/>
                <a:ahLst/>
                <a:cxnLst>
                  <a:cxn ang="0">
                    <a:pos x="18" y="2062"/>
                  </a:cxn>
                  <a:cxn ang="0">
                    <a:pos x="30" y="1750"/>
                  </a:cxn>
                  <a:cxn ang="0">
                    <a:pos x="54" y="1451"/>
                  </a:cxn>
                  <a:cxn ang="0">
                    <a:pos x="84" y="1169"/>
                  </a:cxn>
                  <a:cxn ang="0">
                    <a:pos x="126" y="899"/>
                  </a:cxn>
                  <a:cxn ang="0">
                    <a:pos x="162" y="641"/>
                  </a:cxn>
                  <a:cxn ang="0">
                    <a:pos x="209" y="408"/>
                  </a:cxn>
                  <a:cxn ang="0">
                    <a:pos x="251" y="192"/>
                  </a:cxn>
                  <a:cxn ang="0">
                    <a:pos x="299" y="0"/>
                  </a:cxn>
                  <a:cxn ang="0">
                    <a:pos x="287" y="0"/>
                  </a:cxn>
                  <a:cxn ang="0">
                    <a:pos x="239" y="192"/>
                  </a:cxn>
                  <a:cxn ang="0">
                    <a:pos x="198" y="408"/>
                  </a:cxn>
                  <a:cxn ang="0">
                    <a:pos x="156" y="641"/>
                  </a:cxn>
                  <a:cxn ang="0">
                    <a:pos x="114" y="899"/>
                  </a:cxn>
                  <a:cxn ang="0">
                    <a:pos x="78" y="1169"/>
                  </a:cxn>
                  <a:cxn ang="0">
                    <a:pos x="48" y="1451"/>
                  </a:cxn>
                  <a:cxn ang="0">
                    <a:pos x="24" y="1750"/>
                  </a:cxn>
                  <a:cxn ang="0">
                    <a:pos x="6" y="2062"/>
                  </a:cxn>
                  <a:cxn ang="0">
                    <a:pos x="0" y="2374"/>
                  </a:cxn>
                  <a:cxn ang="0">
                    <a:pos x="12" y="2674"/>
                  </a:cxn>
                  <a:cxn ang="0">
                    <a:pos x="30" y="2973"/>
                  </a:cxn>
                  <a:cxn ang="0">
                    <a:pos x="54" y="3255"/>
                  </a:cxn>
                  <a:cxn ang="0">
                    <a:pos x="96" y="3537"/>
                  </a:cxn>
                  <a:cxn ang="0">
                    <a:pos x="144" y="3806"/>
                  </a:cxn>
                  <a:cxn ang="0">
                    <a:pos x="203" y="4064"/>
                  </a:cxn>
                  <a:cxn ang="0">
                    <a:pos x="275" y="4316"/>
                  </a:cxn>
                  <a:cxn ang="0">
                    <a:pos x="287" y="4316"/>
                  </a:cxn>
                  <a:cxn ang="0">
                    <a:pos x="215" y="4064"/>
                  </a:cxn>
                  <a:cxn ang="0">
                    <a:pos x="156" y="3806"/>
                  </a:cxn>
                  <a:cxn ang="0">
                    <a:pos x="108" y="3537"/>
                  </a:cxn>
                  <a:cxn ang="0">
                    <a:pos x="66" y="3261"/>
                  </a:cxn>
                  <a:cxn ang="0">
                    <a:pos x="42" y="2973"/>
                  </a:cxn>
                  <a:cxn ang="0">
                    <a:pos x="24" y="2680"/>
                  </a:cxn>
                  <a:cxn ang="0">
                    <a:pos x="12" y="2374"/>
                  </a:cxn>
                  <a:cxn ang="0">
                    <a:pos x="18" y="2062"/>
                  </a:cxn>
                  <a:cxn ang="0">
                    <a:pos x="18" y="2062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8" name="Freeform 16"/>
              <p:cNvSpPr>
                <a:spLocks/>
              </p:cNvSpPr>
              <p:nvPr userDrawn="1"/>
            </p:nvSpPr>
            <p:spPr bwMode="hidden">
              <a:xfrm>
                <a:off x="1566" y="0"/>
                <a:ext cx="425" cy="4316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412" y="0"/>
                  </a:cxn>
                  <a:cxn ang="0">
                    <a:pos x="316" y="222"/>
                  </a:cxn>
                  <a:cxn ang="0">
                    <a:pos x="239" y="462"/>
                  </a:cxn>
                  <a:cxn ang="0">
                    <a:pos x="167" y="707"/>
                  </a:cxn>
                  <a:cxn ang="0">
                    <a:pos x="107" y="971"/>
                  </a:cxn>
                  <a:cxn ang="0">
                    <a:pos x="65" y="1247"/>
                  </a:cxn>
                  <a:cxn ang="0">
                    <a:pos x="29" y="1529"/>
                  </a:cxn>
                  <a:cxn ang="0">
                    <a:pos x="6" y="1822"/>
                  </a:cxn>
                  <a:cxn ang="0">
                    <a:pos x="0" y="2122"/>
                  </a:cxn>
                  <a:cxn ang="0">
                    <a:pos x="6" y="2404"/>
                  </a:cxn>
                  <a:cxn ang="0">
                    <a:pos x="24" y="2686"/>
                  </a:cxn>
                  <a:cxn ang="0">
                    <a:pos x="47" y="2961"/>
                  </a:cxn>
                  <a:cxn ang="0">
                    <a:pos x="89" y="3243"/>
                  </a:cxn>
                  <a:cxn ang="0">
                    <a:pos x="137" y="3519"/>
                  </a:cxn>
                  <a:cxn ang="0">
                    <a:pos x="197" y="3788"/>
                  </a:cxn>
                  <a:cxn ang="0">
                    <a:pos x="269" y="4058"/>
                  </a:cxn>
                  <a:cxn ang="0">
                    <a:pos x="346" y="4316"/>
                  </a:cxn>
                  <a:cxn ang="0">
                    <a:pos x="358" y="4316"/>
                  </a:cxn>
                  <a:cxn ang="0">
                    <a:pos x="281" y="4058"/>
                  </a:cxn>
                  <a:cxn ang="0">
                    <a:pos x="209" y="3788"/>
                  </a:cxn>
                  <a:cxn ang="0">
                    <a:pos x="149" y="3519"/>
                  </a:cxn>
                  <a:cxn ang="0">
                    <a:pos x="101" y="3243"/>
                  </a:cxn>
                  <a:cxn ang="0">
                    <a:pos x="59" y="2961"/>
                  </a:cxn>
                  <a:cxn ang="0">
                    <a:pos x="35" y="2686"/>
                  </a:cxn>
                  <a:cxn ang="0">
                    <a:pos x="18" y="2404"/>
                  </a:cxn>
                  <a:cxn ang="0">
                    <a:pos x="12" y="2122"/>
                  </a:cxn>
                  <a:cxn ang="0">
                    <a:pos x="18" y="1822"/>
                  </a:cxn>
                  <a:cxn ang="0">
                    <a:pos x="41" y="1529"/>
                  </a:cxn>
                  <a:cxn ang="0">
                    <a:pos x="71" y="1247"/>
                  </a:cxn>
                  <a:cxn ang="0">
                    <a:pos x="119" y="971"/>
                  </a:cxn>
                  <a:cxn ang="0">
                    <a:pos x="179" y="707"/>
                  </a:cxn>
                  <a:cxn ang="0">
                    <a:pos x="245" y="462"/>
                  </a:cxn>
                  <a:cxn ang="0">
                    <a:pos x="328" y="222"/>
                  </a:cxn>
                  <a:cxn ang="0">
                    <a:pos x="424" y="0"/>
                  </a:cxn>
                  <a:cxn ang="0">
                    <a:pos x="424" y="0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9" name="Freeform 17"/>
              <p:cNvSpPr>
                <a:spLocks/>
              </p:cNvSpPr>
              <p:nvPr userDrawn="1"/>
            </p:nvSpPr>
            <p:spPr bwMode="hidden">
              <a:xfrm>
                <a:off x="1128" y="0"/>
                <a:ext cx="575" cy="4316"/>
              </a:xfrm>
              <a:custGeom>
                <a:avLst/>
                <a:gdLst/>
                <a:ahLst/>
                <a:cxnLst>
                  <a:cxn ang="0">
                    <a:pos x="12" y="2146"/>
                  </a:cxn>
                  <a:cxn ang="0">
                    <a:pos x="24" y="1846"/>
                  </a:cxn>
                  <a:cxn ang="0">
                    <a:pos x="54" y="1559"/>
                  </a:cxn>
                  <a:cxn ang="0">
                    <a:pos x="96" y="1277"/>
                  </a:cxn>
                  <a:cxn ang="0">
                    <a:pos x="162" y="1001"/>
                  </a:cxn>
                  <a:cxn ang="0">
                    <a:pos x="239" y="731"/>
                  </a:cxn>
                  <a:cxn ang="0">
                    <a:pos x="335" y="480"/>
                  </a:cxn>
                  <a:cxn ang="0">
                    <a:pos x="449" y="234"/>
                  </a:cxn>
                  <a:cxn ang="0">
                    <a:pos x="574" y="0"/>
                  </a:cxn>
                  <a:cxn ang="0">
                    <a:pos x="562" y="0"/>
                  </a:cxn>
                  <a:cxn ang="0">
                    <a:pos x="437" y="234"/>
                  </a:cxn>
                  <a:cxn ang="0">
                    <a:pos x="323" y="480"/>
                  </a:cxn>
                  <a:cxn ang="0">
                    <a:pos x="227" y="737"/>
                  </a:cxn>
                  <a:cxn ang="0">
                    <a:pos x="150" y="1001"/>
                  </a:cxn>
                  <a:cxn ang="0">
                    <a:pos x="84" y="1277"/>
                  </a:cxn>
                  <a:cxn ang="0">
                    <a:pos x="42" y="1559"/>
                  </a:cxn>
                  <a:cxn ang="0">
                    <a:pos x="12" y="1852"/>
                  </a:cxn>
                  <a:cxn ang="0">
                    <a:pos x="0" y="2146"/>
                  </a:cxn>
                  <a:cxn ang="0">
                    <a:pos x="6" y="2434"/>
                  </a:cxn>
                  <a:cxn ang="0">
                    <a:pos x="30" y="2715"/>
                  </a:cxn>
                  <a:cxn ang="0">
                    <a:pos x="66" y="2997"/>
                  </a:cxn>
                  <a:cxn ang="0">
                    <a:pos x="120" y="3273"/>
                  </a:cxn>
                  <a:cxn ang="0">
                    <a:pos x="191" y="3549"/>
                  </a:cxn>
                  <a:cxn ang="0">
                    <a:pos x="275" y="3812"/>
                  </a:cxn>
                  <a:cxn ang="0">
                    <a:pos x="371" y="4070"/>
                  </a:cxn>
                  <a:cxn ang="0">
                    <a:pos x="484" y="4316"/>
                  </a:cxn>
                  <a:cxn ang="0">
                    <a:pos x="496" y="4316"/>
                  </a:cxn>
                  <a:cxn ang="0">
                    <a:pos x="383" y="4070"/>
                  </a:cxn>
                  <a:cxn ang="0">
                    <a:pos x="287" y="3812"/>
                  </a:cxn>
                  <a:cxn ang="0">
                    <a:pos x="203" y="3549"/>
                  </a:cxn>
                  <a:cxn ang="0">
                    <a:pos x="132" y="3273"/>
                  </a:cxn>
                  <a:cxn ang="0">
                    <a:pos x="78" y="2997"/>
                  </a:cxn>
                  <a:cxn ang="0">
                    <a:pos x="42" y="2715"/>
                  </a:cxn>
                  <a:cxn ang="0">
                    <a:pos x="18" y="2434"/>
                  </a:cxn>
                  <a:cxn ang="0">
                    <a:pos x="12" y="2146"/>
                  </a:cxn>
                  <a:cxn ang="0">
                    <a:pos x="12" y="2146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50" name="Freeform 18"/>
              <p:cNvSpPr>
                <a:spLocks/>
              </p:cNvSpPr>
              <p:nvPr userDrawn="1"/>
            </p:nvSpPr>
            <p:spPr bwMode="hidden">
              <a:xfrm>
                <a:off x="702" y="0"/>
                <a:ext cx="737" cy="4316"/>
              </a:xfrm>
              <a:custGeom>
                <a:avLst/>
                <a:gdLst/>
                <a:ahLst/>
                <a:cxnLst>
                  <a:cxn ang="0">
                    <a:pos x="12" y="2098"/>
                  </a:cxn>
                  <a:cxn ang="0">
                    <a:pos x="29" y="1798"/>
                  </a:cxn>
                  <a:cxn ang="0">
                    <a:pos x="71" y="1505"/>
                  </a:cxn>
                  <a:cxn ang="0">
                    <a:pos x="131" y="1223"/>
                  </a:cxn>
                  <a:cxn ang="0">
                    <a:pos x="215" y="941"/>
                  </a:cxn>
                  <a:cxn ang="0">
                    <a:pos x="316" y="689"/>
                  </a:cxn>
                  <a:cxn ang="0">
                    <a:pos x="442" y="444"/>
                  </a:cxn>
                  <a:cxn ang="0">
                    <a:pos x="580" y="216"/>
                  </a:cxn>
                  <a:cxn ang="0">
                    <a:pos x="735" y="0"/>
                  </a:cxn>
                  <a:cxn ang="0">
                    <a:pos x="723" y="0"/>
                  </a:cxn>
                  <a:cxn ang="0">
                    <a:pos x="568" y="210"/>
                  </a:cxn>
                  <a:cxn ang="0">
                    <a:pos x="430" y="438"/>
                  </a:cxn>
                  <a:cxn ang="0">
                    <a:pos x="311" y="683"/>
                  </a:cxn>
                  <a:cxn ang="0">
                    <a:pos x="209" y="941"/>
                  </a:cxn>
                  <a:cxn ang="0">
                    <a:pos x="125" y="1217"/>
                  </a:cxn>
                  <a:cxn ang="0">
                    <a:pos x="59" y="1505"/>
                  </a:cxn>
                  <a:cxn ang="0">
                    <a:pos x="18" y="1798"/>
                  </a:cxn>
                  <a:cxn ang="0">
                    <a:pos x="0" y="2098"/>
                  </a:cxn>
                  <a:cxn ang="0">
                    <a:pos x="6" y="2404"/>
                  </a:cxn>
                  <a:cxn ang="0">
                    <a:pos x="29" y="2709"/>
                  </a:cxn>
                  <a:cxn ang="0">
                    <a:pos x="77" y="3015"/>
                  </a:cxn>
                  <a:cxn ang="0">
                    <a:pos x="149" y="3315"/>
                  </a:cxn>
                  <a:cxn ang="0">
                    <a:pos x="227" y="3573"/>
                  </a:cxn>
                  <a:cxn ang="0">
                    <a:pos x="316" y="3824"/>
                  </a:cxn>
                  <a:cxn ang="0">
                    <a:pos x="424" y="4076"/>
                  </a:cxn>
                  <a:cxn ang="0">
                    <a:pos x="544" y="4316"/>
                  </a:cxn>
                  <a:cxn ang="0">
                    <a:pos x="556" y="4316"/>
                  </a:cxn>
                  <a:cxn ang="0">
                    <a:pos x="436" y="4076"/>
                  </a:cxn>
                  <a:cxn ang="0">
                    <a:pos x="328" y="3824"/>
                  </a:cxn>
                  <a:cxn ang="0">
                    <a:pos x="239" y="3573"/>
                  </a:cxn>
                  <a:cxn ang="0">
                    <a:pos x="161" y="3315"/>
                  </a:cxn>
                  <a:cxn ang="0">
                    <a:pos x="89" y="3015"/>
                  </a:cxn>
                  <a:cxn ang="0">
                    <a:pos x="41" y="2709"/>
                  </a:cxn>
                  <a:cxn ang="0">
                    <a:pos x="18" y="2404"/>
                  </a:cxn>
                  <a:cxn ang="0">
                    <a:pos x="12" y="2098"/>
                  </a:cxn>
                  <a:cxn ang="0">
                    <a:pos x="12" y="2098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51" name="Freeform 19"/>
              <p:cNvSpPr>
                <a:spLocks/>
              </p:cNvSpPr>
              <p:nvPr userDrawn="1"/>
            </p:nvSpPr>
            <p:spPr bwMode="hidden">
              <a:xfrm>
                <a:off x="288" y="0"/>
                <a:ext cx="840" cy="4316"/>
              </a:xfrm>
              <a:custGeom>
                <a:avLst/>
                <a:gdLst/>
                <a:ahLst/>
                <a:cxnLst>
                  <a:cxn ang="0">
                    <a:pos x="18" y="1948"/>
                  </a:cxn>
                  <a:cxn ang="0">
                    <a:pos x="48" y="1708"/>
                  </a:cxn>
                  <a:cxn ang="0">
                    <a:pos x="96" y="1475"/>
                  </a:cxn>
                  <a:cxn ang="0">
                    <a:pos x="161" y="1235"/>
                  </a:cxn>
                  <a:cxn ang="0">
                    <a:pos x="251" y="995"/>
                  </a:cxn>
                  <a:cxn ang="0">
                    <a:pos x="365" y="755"/>
                  </a:cxn>
                  <a:cxn ang="0">
                    <a:pos x="496" y="510"/>
                  </a:cxn>
                  <a:cxn ang="0">
                    <a:pos x="658" y="258"/>
                  </a:cxn>
                  <a:cxn ang="0">
                    <a:pos x="741" y="132"/>
                  </a:cxn>
                  <a:cxn ang="0">
                    <a:pos x="837" y="0"/>
                  </a:cxn>
                  <a:cxn ang="0">
                    <a:pos x="825" y="0"/>
                  </a:cxn>
                  <a:cxn ang="0">
                    <a:pos x="729" y="132"/>
                  </a:cxn>
                  <a:cxn ang="0">
                    <a:pos x="640" y="258"/>
                  </a:cxn>
                  <a:cxn ang="0">
                    <a:pos x="562" y="384"/>
                  </a:cxn>
                  <a:cxn ang="0">
                    <a:pos x="484" y="510"/>
                  </a:cxn>
                  <a:cxn ang="0">
                    <a:pos x="353" y="755"/>
                  </a:cxn>
                  <a:cxn ang="0">
                    <a:pos x="239" y="995"/>
                  </a:cxn>
                  <a:cxn ang="0">
                    <a:pos x="150" y="1235"/>
                  </a:cxn>
                  <a:cxn ang="0">
                    <a:pos x="84" y="1469"/>
                  </a:cxn>
                  <a:cxn ang="0">
                    <a:pos x="36" y="1702"/>
                  </a:cxn>
                  <a:cxn ang="0">
                    <a:pos x="6" y="1942"/>
                  </a:cxn>
                  <a:cxn ang="0">
                    <a:pos x="0" y="2200"/>
                  </a:cxn>
                  <a:cxn ang="0">
                    <a:pos x="12" y="2470"/>
                  </a:cxn>
                  <a:cxn ang="0">
                    <a:pos x="48" y="2739"/>
                  </a:cxn>
                  <a:cxn ang="0">
                    <a:pos x="114" y="3027"/>
                  </a:cxn>
                  <a:cxn ang="0">
                    <a:pos x="150" y="3171"/>
                  </a:cxn>
                  <a:cxn ang="0">
                    <a:pos x="197" y="3321"/>
                  </a:cxn>
                  <a:cxn ang="0">
                    <a:pos x="245" y="3477"/>
                  </a:cxn>
                  <a:cxn ang="0">
                    <a:pos x="305" y="3639"/>
                  </a:cxn>
                  <a:cxn ang="0">
                    <a:pos x="365" y="3800"/>
                  </a:cxn>
                  <a:cxn ang="0">
                    <a:pos x="437" y="3968"/>
                  </a:cxn>
                  <a:cxn ang="0">
                    <a:pos x="508" y="4136"/>
                  </a:cxn>
                  <a:cxn ang="0">
                    <a:pos x="592" y="4316"/>
                  </a:cxn>
                  <a:cxn ang="0">
                    <a:pos x="604" y="4316"/>
                  </a:cxn>
                  <a:cxn ang="0">
                    <a:pos x="520" y="4136"/>
                  </a:cxn>
                  <a:cxn ang="0">
                    <a:pos x="448" y="3968"/>
                  </a:cxn>
                  <a:cxn ang="0">
                    <a:pos x="377" y="3800"/>
                  </a:cxn>
                  <a:cxn ang="0">
                    <a:pos x="317" y="3639"/>
                  </a:cxn>
                  <a:cxn ang="0">
                    <a:pos x="257" y="3477"/>
                  </a:cxn>
                  <a:cxn ang="0">
                    <a:pos x="209" y="3327"/>
                  </a:cxn>
                  <a:cxn ang="0">
                    <a:pos x="161" y="3171"/>
                  </a:cxn>
                  <a:cxn ang="0">
                    <a:pos x="126" y="3027"/>
                  </a:cxn>
                  <a:cxn ang="0">
                    <a:pos x="60" y="2739"/>
                  </a:cxn>
                  <a:cxn ang="0">
                    <a:pos x="24" y="2470"/>
                  </a:cxn>
                  <a:cxn ang="0">
                    <a:pos x="12" y="2206"/>
                  </a:cxn>
                  <a:cxn ang="0">
                    <a:pos x="18" y="1948"/>
                  </a:cxn>
                  <a:cxn ang="0">
                    <a:pos x="18" y="1948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95252" name="Freeform 20"/>
            <p:cNvSpPr>
              <a:spLocks/>
            </p:cNvSpPr>
            <p:nvPr/>
          </p:nvSpPr>
          <p:spPr bwMode="hidden">
            <a:xfrm>
              <a:off x="6" y="2901"/>
              <a:ext cx="606" cy="141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42" y="228"/>
                </a:cxn>
                <a:cxn ang="0">
                  <a:pos x="96" y="402"/>
                </a:cxn>
                <a:cxn ang="0">
                  <a:pos x="161" y="576"/>
                </a:cxn>
                <a:cxn ang="0">
                  <a:pos x="227" y="744"/>
                </a:cxn>
                <a:cxn ang="0">
                  <a:pos x="305" y="917"/>
                </a:cxn>
                <a:cxn ang="0">
                  <a:pos x="389" y="1085"/>
                </a:cxn>
                <a:cxn ang="0">
                  <a:pos x="484" y="1253"/>
                </a:cxn>
                <a:cxn ang="0">
                  <a:pos x="586" y="1415"/>
                </a:cxn>
                <a:cxn ang="0">
                  <a:pos x="604" y="1415"/>
                </a:cxn>
                <a:cxn ang="0">
                  <a:pos x="496" y="1247"/>
                </a:cxn>
                <a:cxn ang="0">
                  <a:pos x="401" y="1073"/>
                </a:cxn>
                <a:cxn ang="0">
                  <a:pos x="311" y="899"/>
                </a:cxn>
                <a:cxn ang="0">
                  <a:pos x="233" y="720"/>
                </a:cxn>
                <a:cxn ang="0">
                  <a:pos x="161" y="546"/>
                </a:cxn>
                <a:cxn ang="0">
                  <a:pos x="102" y="366"/>
                </a:cxn>
                <a:cxn ang="0">
                  <a:pos x="48" y="18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3" name="Freeform 21"/>
            <p:cNvSpPr>
              <a:spLocks/>
            </p:cNvSpPr>
            <p:nvPr/>
          </p:nvSpPr>
          <p:spPr bwMode="hidden">
            <a:xfrm>
              <a:off x="6" y="3890"/>
              <a:ext cx="228" cy="42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08" y="240"/>
                </a:cxn>
                <a:cxn ang="0">
                  <a:pos x="215" y="426"/>
                </a:cxn>
                <a:cxn ang="0">
                  <a:pos x="227" y="426"/>
                </a:cxn>
                <a:cxn ang="0">
                  <a:pos x="167" y="330"/>
                </a:cxn>
                <a:cxn ang="0">
                  <a:pos x="114" y="222"/>
                </a:cxn>
                <a:cxn ang="0">
                  <a:pos x="0" y="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4" name="Freeform 22"/>
            <p:cNvSpPr>
              <a:spLocks/>
            </p:cNvSpPr>
            <p:nvPr/>
          </p:nvSpPr>
          <p:spPr bwMode="hidden">
            <a:xfrm>
              <a:off x="4776" y="0"/>
              <a:ext cx="984" cy="1786"/>
            </a:xfrm>
            <a:custGeom>
              <a:avLst/>
              <a:gdLst/>
              <a:ahLst/>
              <a:cxnLst>
                <a:cxn ang="0">
                  <a:pos x="981" y="1786"/>
                </a:cxn>
                <a:cxn ang="0">
                  <a:pos x="981" y="1720"/>
                </a:cxn>
                <a:cxn ang="0">
                  <a:pos x="969" y="1666"/>
                </a:cxn>
                <a:cxn ang="0">
                  <a:pos x="957" y="1613"/>
                </a:cxn>
                <a:cxn ang="0">
                  <a:pos x="921" y="1487"/>
                </a:cxn>
                <a:cxn ang="0">
                  <a:pos x="885" y="1361"/>
                </a:cxn>
                <a:cxn ang="0">
                  <a:pos x="796" y="1121"/>
                </a:cxn>
                <a:cxn ang="0">
                  <a:pos x="682" y="899"/>
                </a:cxn>
                <a:cxn ang="0">
                  <a:pos x="562" y="689"/>
                </a:cxn>
                <a:cxn ang="0">
                  <a:pos x="431" y="498"/>
                </a:cxn>
                <a:cxn ang="0">
                  <a:pos x="293" y="318"/>
                </a:cxn>
                <a:cxn ang="0">
                  <a:pos x="150" y="15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38" y="150"/>
                </a:cxn>
                <a:cxn ang="0">
                  <a:pos x="275" y="318"/>
                </a:cxn>
                <a:cxn ang="0">
                  <a:pos x="413" y="498"/>
                </a:cxn>
                <a:cxn ang="0">
                  <a:pos x="545" y="689"/>
                </a:cxn>
                <a:cxn ang="0">
                  <a:pos x="670" y="899"/>
                </a:cxn>
                <a:cxn ang="0">
                  <a:pos x="778" y="1121"/>
                </a:cxn>
                <a:cxn ang="0">
                  <a:pos x="873" y="1361"/>
                </a:cxn>
                <a:cxn ang="0">
                  <a:pos x="909" y="1487"/>
                </a:cxn>
                <a:cxn ang="0">
                  <a:pos x="945" y="1619"/>
                </a:cxn>
                <a:cxn ang="0">
                  <a:pos x="963" y="1702"/>
                </a:cxn>
                <a:cxn ang="0">
                  <a:pos x="981" y="1786"/>
                </a:cxn>
                <a:cxn ang="0">
                  <a:pos x="981" y="1786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5" name="Freeform 23"/>
            <p:cNvSpPr>
              <a:spLocks/>
            </p:cNvSpPr>
            <p:nvPr/>
          </p:nvSpPr>
          <p:spPr bwMode="hidden">
            <a:xfrm>
              <a:off x="5041" y="0"/>
              <a:ext cx="719" cy="845"/>
            </a:xfrm>
            <a:custGeom>
              <a:avLst/>
              <a:gdLst/>
              <a:ahLst/>
              <a:cxnLst>
                <a:cxn ang="0">
                  <a:pos x="717" y="845"/>
                </a:cxn>
                <a:cxn ang="0">
                  <a:pos x="717" y="821"/>
                </a:cxn>
                <a:cxn ang="0">
                  <a:pos x="574" y="605"/>
                </a:cxn>
                <a:cxn ang="0">
                  <a:pos x="406" y="396"/>
                </a:cxn>
                <a:cxn ang="0">
                  <a:pos x="221" y="192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209" y="198"/>
                </a:cxn>
                <a:cxn ang="0">
                  <a:pos x="400" y="408"/>
                </a:cxn>
                <a:cxn ang="0">
                  <a:pos x="568" y="623"/>
                </a:cxn>
                <a:cxn ang="0">
                  <a:pos x="717" y="845"/>
                </a:cxn>
                <a:cxn ang="0">
                  <a:pos x="717" y="845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6" name="Freeform 24"/>
            <p:cNvSpPr>
              <a:spLocks/>
            </p:cNvSpPr>
            <p:nvPr/>
          </p:nvSpPr>
          <p:spPr bwMode="hidden">
            <a:xfrm>
              <a:off x="5352" y="0"/>
              <a:ext cx="408" cy="414"/>
            </a:xfrm>
            <a:custGeom>
              <a:avLst/>
              <a:gdLst/>
              <a:ahLst/>
              <a:cxnLst>
                <a:cxn ang="0">
                  <a:pos x="407" y="414"/>
                </a:cxn>
                <a:cxn ang="0">
                  <a:pos x="407" y="396"/>
                </a:cxn>
                <a:cxn ang="0">
                  <a:pos x="222" y="19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08" y="102"/>
                </a:cxn>
                <a:cxn ang="0">
                  <a:pos x="216" y="204"/>
                </a:cxn>
                <a:cxn ang="0">
                  <a:pos x="407" y="414"/>
                </a:cxn>
                <a:cxn ang="0">
                  <a:pos x="407" y="414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7" name="Freeform 25"/>
            <p:cNvSpPr>
              <a:spLocks/>
            </p:cNvSpPr>
            <p:nvPr/>
          </p:nvSpPr>
          <p:spPr bwMode="hidden">
            <a:xfrm>
              <a:off x="6" y="0"/>
              <a:ext cx="858" cy="1409"/>
            </a:xfrm>
            <a:custGeom>
              <a:avLst/>
              <a:gdLst/>
              <a:ahLst/>
              <a:cxnLst>
                <a:cxn ang="0">
                  <a:pos x="0" y="1361"/>
                </a:cxn>
                <a:cxn ang="0">
                  <a:pos x="0" y="1409"/>
                </a:cxn>
                <a:cxn ang="0">
                  <a:pos x="54" y="1211"/>
                </a:cxn>
                <a:cxn ang="0">
                  <a:pos x="126" y="1013"/>
                </a:cxn>
                <a:cxn ang="0">
                  <a:pos x="215" y="827"/>
                </a:cxn>
                <a:cxn ang="0">
                  <a:pos x="311" y="647"/>
                </a:cxn>
                <a:cxn ang="0">
                  <a:pos x="431" y="474"/>
                </a:cxn>
                <a:cxn ang="0">
                  <a:pos x="556" y="312"/>
                </a:cxn>
                <a:cxn ang="0">
                  <a:pos x="700" y="150"/>
                </a:cxn>
                <a:cxn ang="0">
                  <a:pos x="855" y="0"/>
                </a:cxn>
                <a:cxn ang="0">
                  <a:pos x="837" y="0"/>
                </a:cxn>
                <a:cxn ang="0">
                  <a:pos x="688" y="144"/>
                </a:cxn>
                <a:cxn ang="0">
                  <a:pos x="550" y="300"/>
                </a:cxn>
                <a:cxn ang="0">
                  <a:pos x="425" y="462"/>
                </a:cxn>
                <a:cxn ang="0">
                  <a:pos x="311" y="629"/>
                </a:cxn>
                <a:cxn ang="0">
                  <a:pos x="215" y="803"/>
                </a:cxn>
                <a:cxn ang="0">
                  <a:pos x="132" y="983"/>
                </a:cxn>
                <a:cxn ang="0">
                  <a:pos x="60" y="1169"/>
                </a:cxn>
                <a:cxn ang="0">
                  <a:pos x="0" y="1361"/>
                </a:cxn>
                <a:cxn ang="0">
                  <a:pos x="0" y="1361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8" name="Freeform 26"/>
            <p:cNvSpPr>
              <a:spLocks/>
            </p:cNvSpPr>
            <p:nvPr/>
          </p:nvSpPr>
          <p:spPr bwMode="hidden">
            <a:xfrm>
              <a:off x="6" y="0"/>
              <a:ext cx="588" cy="599"/>
            </a:xfrm>
            <a:custGeom>
              <a:avLst/>
              <a:gdLst/>
              <a:ahLst/>
              <a:cxnLst>
                <a:cxn ang="0">
                  <a:pos x="586" y="0"/>
                </a:cxn>
                <a:cxn ang="0">
                  <a:pos x="568" y="0"/>
                </a:cxn>
                <a:cxn ang="0">
                  <a:pos x="407" y="132"/>
                </a:cxn>
                <a:cxn ang="0">
                  <a:pos x="257" y="270"/>
                </a:cxn>
                <a:cxn ang="0">
                  <a:pos x="120" y="420"/>
                </a:cxn>
                <a:cxn ang="0">
                  <a:pos x="0" y="575"/>
                </a:cxn>
                <a:cxn ang="0">
                  <a:pos x="0" y="599"/>
                </a:cxn>
                <a:cxn ang="0">
                  <a:pos x="120" y="432"/>
                </a:cxn>
                <a:cxn ang="0">
                  <a:pos x="257" y="282"/>
                </a:cxn>
                <a:cxn ang="0">
                  <a:pos x="413" y="138"/>
                </a:cxn>
                <a:cxn ang="0">
                  <a:pos x="586" y="0"/>
                </a:cxn>
                <a:cxn ang="0">
                  <a:pos x="586" y="0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9" name="Freeform 27"/>
            <p:cNvSpPr>
              <a:spLocks/>
            </p:cNvSpPr>
            <p:nvPr/>
          </p:nvSpPr>
          <p:spPr bwMode="hidden">
            <a:xfrm>
              <a:off x="6" y="0"/>
              <a:ext cx="270" cy="252"/>
            </a:xfrm>
            <a:custGeom>
              <a:avLst/>
              <a:gdLst/>
              <a:ahLst/>
              <a:cxnLst>
                <a:cxn ang="0">
                  <a:pos x="269" y="0"/>
                </a:cxn>
                <a:cxn ang="0">
                  <a:pos x="251" y="0"/>
                </a:cxn>
                <a:cxn ang="0">
                  <a:pos x="120" y="114"/>
                </a:cxn>
                <a:cxn ang="0">
                  <a:pos x="60" y="174"/>
                </a:cxn>
                <a:cxn ang="0">
                  <a:pos x="0" y="234"/>
                </a:cxn>
                <a:cxn ang="0">
                  <a:pos x="0" y="252"/>
                </a:cxn>
                <a:cxn ang="0">
                  <a:pos x="126" y="120"/>
                </a:cxn>
                <a:cxn ang="0">
                  <a:pos x="269" y="0"/>
                </a:cxn>
                <a:cxn ang="0">
                  <a:pos x="269" y="0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60" name="Line 28"/>
            <p:cNvSpPr>
              <a:spLocks noChangeShapeType="1"/>
            </p:cNvSpPr>
            <p:nvPr/>
          </p:nvSpPr>
          <p:spPr bwMode="hidden">
            <a:xfrm>
              <a:off x="1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61" name="Line 29"/>
            <p:cNvSpPr>
              <a:spLocks noChangeShapeType="1"/>
            </p:cNvSpPr>
            <p:nvPr/>
          </p:nvSpPr>
          <p:spPr bwMode="hidden">
            <a:xfrm>
              <a:off x="1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62" name="Line 30"/>
            <p:cNvSpPr>
              <a:spLocks noChangeShapeType="1"/>
            </p:cNvSpPr>
            <p:nvPr/>
          </p:nvSpPr>
          <p:spPr bwMode="hidden">
            <a:xfrm>
              <a:off x="1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1" y="392"/>
              <a:ext cx="5758" cy="1571"/>
              <a:chOff x="1" y="392"/>
              <a:chExt cx="5758" cy="1571"/>
            </a:xfrm>
          </p:grpSpPr>
          <p:sp>
            <p:nvSpPr>
              <p:cNvPr id="95264" name="Line 32"/>
              <p:cNvSpPr>
                <a:spLocks noChangeShapeType="1"/>
              </p:cNvSpPr>
              <p:nvPr userDrawn="1"/>
            </p:nvSpPr>
            <p:spPr bwMode="hidden">
              <a:xfrm>
                <a:off x="1" y="784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5" name="Line 33"/>
              <p:cNvSpPr>
                <a:spLocks noChangeShapeType="1"/>
              </p:cNvSpPr>
              <p:nvPr userDrawn="1"/>
            </p:nvSpPr>
            <p:spPr bwMode="hidden">
              <a:xfrm>
                <a:off x="1" y="1963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6" name="Line 34"/>
              <p:cNvSpPr>
                <a:spLocks noChangeShapeType="1"/>
              </p:cNvSpPr>
              <p:nvPr userDrawn="1"/>
            </p:nvSpPr>
            <p:spPr bwMode="hidden">
              <a:xfrm>
                <a:off x="1" y="157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7" name="Line 35"/>
              <p:cNvSpPr>
                <a:spLocks noChangeShapeType="1"/>
              </p:cNvSpPr>
              <p:nvPr userDrawn="1"/>
            </p:nvSpPr>
            <p:spPr bwMode="hidden">
              <a:xfrm>
                <a:off x="1" y="1177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8" name="Line 36"/>
              <p:cNvSpPr>
                <a:spLocks noChangeShapeType="1"/>
              </p:cNvSpPr>
              <p:nvPr userDrawn="1"/>
            </p:nvSpPr>
            <p:spPr bwMode="hidden">
              <a:xfrm>
                <a:off x="1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95269" name="Line 37"/>
            <p:cNvSpPr>
              <a:spLocks noChangeShapeType="1"/>
            </p:cNvSpPr>
            <p:nvPr/>
          </p:nvSpPr>
          <p:spPr bwMode="hidden">
            <a:xfrm>
              <a:off x="1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70" name="Line 38"/>
            <p:cNvSpPr>
              <a:spLocks noChangeShapeType="1"/>
            </p:cNvSpPr>
            <p:nvPr/>
          </p:nvSpPr>
          <p:spPr bwMode="hidden">
            <a:xfrm>
              <a:off x="1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95271" name="Rectangle 3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95272" name="Rectangle 4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6AE5F8DC-BFE3-45B5-8EBC-07018265862B}" type="datetime1">
              <a:rPr lang="ru-RU" smtClean="0"/>
              <a:pPr/>
              <a:t>23.04.2020</a:t>
            </a:fld>
            <a:endParaRPr lang="ru-RU" dirty="0"/>
          </a:p>
        </p:txBody>
      </p:sp>
      <p:sp>
        <p:nvSpPr>
          <p:cNvPr id="95273" name="Rectangle 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ru-RU" dirty="0"/>
          </a:p>
        </p:txBody>
      </p:sp>
      <p:sp>
        <p:nvSpPr>
          <p:cNvPr id="95274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D78E1F81-96BF-4E13-BEC0-C92A3D59F9C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527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5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5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71" grpId="0"/>
      <p:bldP spid="95275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&#1052;&#1077;&#1090;&#1086;&#1076;_&#1082;&#1086;&#1085;&#1077;&#1095;&#1085;&#1099;&#1093;_&#1101;&#1083;&#1077;&#1084;&#1077;&#1085;&#1090;&#1086;&#1074;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00034" y="1000108"/>
            <a:ext cx="820102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pPr algn="ctr"/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Численные </a:t>
            </a:r>
            <a:r>
              <a:rPr lang="en-US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методы математической </a:t>
            </a:r>
            <a:r>
              <a:rPr lang="en-US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физики</a:t>
            </a:r>
            <a:endParaRPr lang="ru-RU" sz="4600" b="1" dirty="0">
              <a:solidFill>
                <a:schemeClr val="fol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14282" y="2979753"/>
            <a:ext cx="8534431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Курс лекций по дисциплине 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«ЧММФ»</a:t>
            </a:r>
            <a:endParaRPr lang="ru-RU" sz="2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для 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специальности 1-40</a:t>
            </a: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05</a:t>
            </a: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01 «Информационные системы и технологии 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(по направлениям)» </a:t>
            </a:r>
            <a:endParaRPr lang="ru-RU" sz="2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042988" y="71414"/>
            <a:ext cx="7345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Кафедра «Информационные технологии»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71472" y="5643578"/>
            <a:ext cx="78486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ru-RU" sz="2400" dirty="0" smtClean="0"/>
              <a:t>автор-составитель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ru-RU" sz="2400" dirty="0" smtClean="0"/>
              <a:t>Е.Г</a:t>
            </a:r>
            <a:r>
              <a:rPr lang="ru-RU" sz="2400" dirty="0"/>
              <a:t>. Стародубцев, доцент, канд. физ.-мат. наук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8" y="227009"/>
            <a:ext cx="8572528" cy="6059511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i="1" u="wavy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ГУ </a:t>
            </a:r>
            <a:r>
              <a:rPr lang="en-US" sz="3400" i="1" u="wavy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III</a:t>
            </a:r>
            <a:r>
              <a:rPr lang="ru-RU" sz="3400" i="1" u="wavy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рода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представляют собой уравнения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баланса потоков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, характеризующих обмен энергией ТО с окружающей средой.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endParaRPr lang="ru-RU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В некоторых случаях, например,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для неоднородных по составу материала тепловых объектов, могут быть и другие ГУ.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100</a:t>
            </a:fld>
            <a:endParaRPr lang="ru-RU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 l="1516" t="31825" r="63091" b="37545"/>
          <a:stretch>
            <a:fillRect/>
          </a:stretch>
        </p:blipFill>
        <p:spPr bwMode="auto">
          <a:xfrm>
            <a:off x="71438" y="71414"/>
            <a:ext cx="9072594" cy="628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101</a:t>
            </a:fld>
            <a:endParaRPr lang="ru-RU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 l="2048" t="26877" r="63140" b="33447"/>
          <a:stretch>
            <a:fillRect/>
          </a:stretch>
        </p:blipFill>
        <p:spPr bwMode="auto">
          <a:xfrm>
            <a:off x="914862" y="-24"/>
            <a:ext cx="7443352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102</a:t>
            </a:fld>
            <a:endParaRPr lang="ru-RU" dirty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 l="912" t="32078" r="58966" b="12234"/>
          <a:stretch>
            <a:fillRect/>
          </a:stretch>
        </p:blipFill>
        <p:spPr bwMode="auto">
          <a:xfrm>
            <a:off x="71406" y="-24"/>
            <a:ext cx="6826276" cy="678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929454" y="642918"/>
            <a:ext cx="23574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Решение систем ОДУ 1-го порядка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4462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0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Классификация и примеры уравнений математической физики</a:t>
            </a:r>
            <a:endParaRPr lang="ru-RU" sz="4000" b="1" dirty="0">
              <a:solidFill>
                <a:srgbClr val="FFCC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1412776"/>
            <a:ext cx="9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Многие уравнения математической физики в случае двух независимых переменных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x, y 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можно представить в виде: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 l="20187" t="44559" r="7069" b="45195"/>
          <a:stretch>
            <a:fillRect/>
          </a:stretch>
        </p:blipFill>
        <p:spPr bwMode="auto">
          <a:xfrm>
            <a:off x="35496" y="3140968"/>
            <a:ext cx="910850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7891" t="56513" r="7069" b="21491"/>
          <a:stretch>
            <a:fillRect/>
          </a:stretch>
        </p:blipFill>
        <p:spPr bwMode="auto">
          <a:xfrm>
            <a:off x="35496" y="4725144"/>
            <a:ext cx="9108504" cy="188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104</a:t>
            </a:fld>
            <a:endParaRPr lang="ru-RU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 l="7217" t="34916" r="7059" b="28965"/>
          <a:stretch>
            <a:fillRect/>
          </a:stretch>
        </p:blipFill>
        <p:spPr bwMode="auto">
          <a:xfrm>
            <a:off x="35496" y="116632"/>
            <a:ext cx="910850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105</a:t>
            </a:fld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7363" t="16458" r="7047" b="9916"/>
          <a:stretch>
            <a:fillRect/>
          </a:stretch>
        </p:blipFill>
        <p:spPr bwMode="auto">
          <a:xfrm>
            <a:off x="35496" y="44624"/>
            <a:ext cx="9108504" cy="681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106</a:t>
            </a:fld>
            <a:endParaRPr lang="ru-RU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 l="6606" t="13763" r="7511" b="22256"/>
          <a:stretch>
            <a:fillRect/>
          </a:stretch>
        </p:blipFill>
        <p:spPr bwMode="auto">
          <a:xfrm>
            <a:off x="26303" y="72008"/>
            <a:ext cx="9082201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107</a:t>
            </a:fld>
            <a:endParaRPr lang="ru-RU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 l="6875" t="55924" r="7682" b="6699"/>
          <a:stretch>
            <a:fillRect/>
          </a:stretch>
        </p:blipFill>
        <p:spPr bwMode="auto">
          <a:xfrm>
            <a:off x="35496" y="116632"/>
            <a:ext cx="910850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108</a:t>
            </a:fld>
            <a:endParaRPr lang="ru-RU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 l="7305" t="20872" r="7119" b="41998"/>
          <a:stretch>
            <a:fillRect/>
          </a:stretch>
        </p:blipFill>
        <p:spPr bwMode="auto">
          <a:xfrm>
            <a:off x="35496" y="44624"/>
            <a:ext cx="910850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 cstate="print"/>
          <a:srcRect l="22421" t="24729" r="22186" b="40650"/>
          <a:stretch>
            <a:fillRect/>
          </a:stretch>
        </p:blipFill>
        <p:spPr bwMode="auto">
          <a:xfrm>
            <a:off x="1835696" y="3933056"/>
            <a:ext cx="561662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109</a:t>
            </a:fld>
            <a:endParaRPr lang="ru-RU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 l="8095" t="12252" r="7915" b="6397"/>
          <a:stretch>
            <a:fillRect/>
          </a:stretch>
        </p:blipFill>
        <p:spPr bwMode="auto">
          <a:xfrm>
            <a:off x="35496" y="44624"/>
            <a:ext cx="9001000" cy="67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71414"/>
            <a:ext cx="8501090" cy="6345263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Состояние ТО описывается изменением во времени фазовых переменных (например, температуры) в различных точках объекта. Поэтому задача анализа процесса работы ТО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sz="3400" i="1" dirty="0" err="1" smtClean="0">
                <a:latin typeface="Times New Roman" pitchFamily="18" charset="0"/>
                <a:cs typeface="Times New Roman" pitchFamily="18" charset="0"/>
              </a:rPr>
              <a:t>микроуровне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заключается в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определении функций интересующих фазовых переменных для всех точек объекта в любые моменты времени</a:t>
            </a:r>
            <a:r>
              <a:rPr lang="ru-RU" sz="3400" dirty="0" smtClean="0"/>
              <a:t>.</a:t>
            </a:r>
            <a:endParaRPr lang="ru-RU" sz="3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110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5496" y="44623"/>
            <a:ext cx="9108504" cy="6120681"/>
            <a:chOff x="35496" y="44623"/>
            <a:chExt cx="9108504" cy="6120681"/>
          </a:xfrm>
        </p:grpSpPr>
        <p:pic>
          <p:nvPicPr>
            <p:cNvPr id="1177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230" t="36949" r="7045" b="15283"/>
            <a:stretch>
              <a:fillRect/>
            </a:stretch>
          </p:blipFill>
          <p:spPr bwMode="auto">
            <a:xfrm>
              <a:off x="35496" y="44623"/>
              <a:ext cx="9108504" cy="4824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776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7344" t="30532" r="7674" b="56722"/>
            <a:stretch>
              <a:fillRect/>
            </a:stretch>
          </p:blipFill>
          <p:spPr bwMode="auto">
            <a:xfrm>
              <a:off x="35496" y="4869160"/>
              <a:ext cx="9108504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111</a:t>
            </a:fld>
            <a:endParaRPr lang="ru-RU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 l="7560" t="21262" r="7391" b="12589"/>
          <a:stretch>
            <a:fillRect/>
          </a:stretch>
        </p:blipFill>
        <p:spPr bwMode="auto">
          <a:xfrm>
            <a:off x="35496" y="44624"/>
            <a:ext cx="9108504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112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-27384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Уравнения  первого  порядка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 l="7420" t="12753" r="7254" b="22325"/>
          <a:stretch>
            <a:fillRect/>
          </a:stretch>
        </p:blipFill>
        <p:spPr bwMode="auto">
          <a:xfrm>
            <a:off x="35496" y="692696"/>
            <a:ext cx="9109012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113</a:t>
            </a:fld>
            <a:endParaRPr lang="ru-RU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 l="7420" t="22027" r="7254" b="11488"/>
          <a:stretch>
            <a:fillRect/>
          </a:stretch>
        </p:blipFill>
        <p:spPr bwMode="auto">
          <a:xfrm>
            <a:off x="35496" y="44624"/>
            <a:ext cx="9108504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114</a:t>
            </a:fld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35496" y="44624"/>
            <a:ext cx="9108504" cy="5760640"/>
            <a:chOff x="35496" y="44624"/>
            <a:chExt cx="9108504" cy="3960440"/>
          </a:xfrm>
        </p:grpSpPr>
        <p:pic>
          <p:nvPicPr>
            <p:cNvPr id="1218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755" t="14073" r="6554" b="69650"/>
            <a:stretch>
              <a:fillRect/>
            </a:stretch>
          </p:blipFill>
          <p:spPr bwMode="auto">
            <a:xfrm>
              <a:off x="35496" y="44624"/>
              <a:ext cx="9108504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755" t="49197" r="6554" b="19106"/>
            <a:stretch>
              <a:fillRect/>
            </a:stretch>
          </p:blipFill>
          <p:spPr bwMode="auto">
            <a:xfrm>
              <a:off x="35496" y="1340768"/>
              <a:ext cx="9108504" cy="266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115</a:t>
            </a:fld>
            <a:endParaRPr lang="ru-RU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 l="7029" t="29753" r="6872" b="13480"/>
          <a:stretch>
            <a:fillRect/>
          </a:stretch>
        </p:blipFill>
        <p:spPr bwMode="auto">
          <a:xfrm>
            <a:off x="35496" y="116632"/>
            <a:ext cx="9108504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116</a:t>
            </a:fld>
            <a:endParaRPr lang="ru-RU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 l="7154" t="21058" r="6995" b="19696"/>
          <a:stretch>
            <a:fillRect/>
          </a:stretch>
        </p:blipFill>
        <p:spPr bwMode="auto">
          <a:xfrm>
            <a:off x="35495" y="44624"/>
            <a:ext cx="9130071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117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5496" y="44624"/>
            <a:ext cx="9108504" cy="6552728"/>
            <a:chOff x="35496" y="44624"/>
            <a:chExt cx="9108504" cy="6408712"/>
          </a:xfrm>
        </p:grpSpPr>
        <p:pic>
          <p:nvPicPr>
            <p:cNvPr id="12493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8311" t="36927" r="7119" b="41297"/>
            <a:stretch>
              <a:fillRect/>
            </a:stretch>
          </p:blipFill>
          <p:spPr bwMode="auto">
            <a:xfrm>
              <a:off x="35496" y="44624"/>
              <a:ext cx="9108504" cy="194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9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7572" t="22367" r="8194" b="26761"/>
            <a:stretch>
              <a:fillRect/>
            </a:stretch>
          </p:blipFill>
          <p:spPr bwMode="auto">
            <a:xfrm>
              <a:off x="35496" y="1988840"/>
              <a:ext cx="9108504" cy="4464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118</a:t>
            </a:fld>
            <a:endParaRPr lang="ru-RU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 l="14312" t="10223" r="14129" b="10071"/>
          <a:stretch>
            <a:fillRect/>
          </a:stretch>
        </p:blipFill>
        <p:spPr bwMode="auto">
          <a:xfrm>
            <a:off x="107504" y="44624"/>
            <a:ext cx="9001000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119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5496" y="44624"/>
            <a:ext cx="9108504" cy="6742958"/>
            <a:chOff x="35496" y="44624"/>
            <a:chExt cx="9108504" cy="6742958"/>
          </a:xfrm>
        </p:grpSpPr>
        <p:pic>
          <p:nvPicPr>
            <p:cNvPr id="1269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839" t="37098" r="14674" b="47577"/>
            <a:stretch>
              <a:fillRect/>
            </a:stretch>
          </p:blipFill>
          <p:spPr bwMode="auto">
            <a:xfrm>
              <a:off x="35496" y="44624"/>
              <a:ext cx="9108504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9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4790" t="15847" r="14428" b="18126"/>
            <a:stretch>
              <a:fillRect/>
            </a:stretch>
          </p:blipFill>
          <p:spPr bwMode="auto">
            <a:xfrm>
              <a:off x="35496" y="1628800"/>
              <a:ext cx="7560840" cy="5158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0"/>
            <a:ext cx="8786842" cy="6572272"/>
          </a:xfrm>
        </p:spPr>
        <p:txBody>
          <a:bodyPr/>
          <a:lstStyle/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Объекты с распределёнными параметрами могут быть разной физической природы: механические, тепловые, электрические и др. </a:t>
            </a: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Например, при проектировании многих ТО нужен анализ </a:t>
            </a:r>
            <a:r>
              <a:rPr lang="ru-RU" sz="3300" dirty="0" err="1" smtClean="0">
                <a:latin typeface="Times New Roman" pitchFamily="18" charset="0"/>
                <a:cs typeface="Times New Roman" pitchFamily="18" charset="0"/>
              </a:rPr>
              <a:t>теплонапряжения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деталей, выбора оптимальных размеров и конфигурации теплообменников. При этом путём решения краевых задач находят температурные поля и термические напряжения. </a:t>
            </a:r>
          </a:p>
          <a:p>
            <a:pPr>
              <a:lnSpc>
                <a:spcPct val="140000"/>
              </a:lnSpc>
              <a:buNone/>
            </a:pPr>
            <a:endParaRPr lang="ru-RU" sz="33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120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-27384"/>
            <a:ext cx="777686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Схема алгоритма численного решения линейного уравнения переноса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35496" y="936104"/>
            <a:ext cx="9108504" cy="5877272"/>
            <a:chOff x="35496" y="936104"/>
            <a:chExt cx="9108504" cy="5877272"/>
          </a:xfrm>
        </p:grpSpPr>
        <p:pic>
          <p:nvPicPr>
            <p:cNvPr id="1116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4476" t="12753" r="6840" b="41326"/>
            <a:stretch>
              <a:fillRect/>
            </a:stretch>
          </p:blipFill>
          <p:spPr bwMode="auto">
            <a:xfrm>
              <a:off x="35496" y="936104"/>
              <a:ext cx="4608512" cy="5877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716" t="52412" r="8525" b="19856"/>
            <a:stretch>
              <a:fillRect/>
            </a:stretch>
          </p:blipFill>
          <p:spPr bwMode="auto">
            <a:xfrm>
              <a:off x="4139952" y="3572216"/>
              <a:ext cx="5004048" cy="3241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121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357554" y="71414"/>
            <a:ext cx="2500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Литература</a:t>
            </a:r>
            <a:endParaRPr lang="ru-RU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06" y="714356"/>
            <a:ext cx="907259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1. Тарасик В.П. Математическое моделирование технических систем. - Мн.: </a:t>
            </a:r>
            <a:r>
              <a:rPr lang="ru-RU" sz="2400" dirty="0" err="1" smtClean="0"/>
              <a:t>ДизайнПРО</a:t>
            </a:r>
            <a:r>
              <a:rPr lang="ru-RU" sz="2400" dirty="0" smtClean="0"/>
              <a:t>, 1997.</a:t>
            </a:r>
          </a:p>
          <a:p>
            <a:endParaRPr lang="ru-RU" sz="2400" dirty="0" smtClean="0"/>
          </a:p>
          <a:p>
            <a:r>
              <a:rPr lang="ru-RU" sz="2400" dirty="0" smtClean="0"/>
              <a:t>2. </a:t>
            </a:r>
            <a:r>
              <a:rPr lang="ru-RU" sz="2400" dirty="0" err="1" smtClean="0"/>
              <a:t>Норенков</a:t>
            </a:r>
            <a:r>
              <a:rPr lang="ru-RU" sz="2400" dirty="0" smtClean="0"/>
              <a:t> И.П., </a:t>
            </a:r>
            <a:r>
              <a:rPr lang="ru-RU" sz="2400" dirty="0" err="1" smtClean="0"/>
              <a:t>Маничев</a:t>
            </a:r>
            <a:r>
              <a:rPr lang="ru-RU" sz="2400" dirty="0" smtClean="0"/>
              <a:t> В.Б. Основы теории и проектирования САПР. Учебник для втузов. – М.: </a:t>
            </a:r>
            <a:r>
              <a:rPr lang="ru-RU" sz="2400" dirty="0" err="1" smtClean="0"/>
              <a:t>Высш</a:t>
            </a:r>
            <a:r>
              <a:rPr lang="ru-RU" sz="2400" dirty="0" smtClean="0"/>
              <a:t>. </a:t>
            </a:r>
            <a:r>
              <a:rPr lang="ru-RU" sz="2400" dirty="0" err="1" smtClean="0"/>
              <a:t>шк</a:t>
            </a:r>
            <a:r>
              <a:rPr lang="ru-RU" sz="2400" dirty="0" smtClean="0"/>
              <a:t>., 1990.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ru-RU" sz="2400" dirty="0" smtClean="0"/>
              <a:t>3. </a:t>
            </a:r>
            <a:r>
              <a:rPr lang="en-US" sz="2400" dirty="0" smtClean="0">
                <a:hlinkClick r:id="rId2"/>
              </a:rPr>
              <a:t>https://ru.wikipedia.org/</a:t>
            </a:r>
            <a:r>
              <a:rPr lang="ru-RU" sz="2400" dirty="0" err="1" smtClean="0">
                <a:hlinkClick r:id="rId2"/>
              </a:rPr>
              <a:t>Метод_конечных_элементов</a:t>
            </a:r>
            <a:endParaRPr lang="ru-RU" sz="2400" dirty="0" smtClean="0"/>
          </a:p>
          <a:p>
            <a:endParaRPr lang="ru-RU" sz="2400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/>
              <a:t>4. </a:t>
            </a:r>
            <a:r>
              <a:rPr lang="en-US" sz="2400" dirty="0" smtClean="0"/>
              <a:t>1</a:t>
            </a:r>
            <a:r>
              <a:rPr lang="ru-RU" sz="2400" dirty="0" smtClean="0"/>
              <a:t>. </a:t>
            </a:r>
            <a:r>
              <a:rPr lang="ru-RU" sz="2400" dirty="0" err="1" smtClean="0"/>
              <a:t>Турчак</a:t>
            </a:r>
            <a:r>
              <a:rPr lang="ru-RU" sz="2400" dirty="0" smtClean="0"/>
              <a:t> Л.И., Плотников П.В. Основы численных методов: Учебное пособие. — 2-е изд. — М.: ФИЗМАТЛИТ, 2003. — 304 с. 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ru-RU" sz="2400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/>
              <a:t>5. Макаров Е.Г.  </a:t>
            </a:r>
            <a:r>
              <a:rPr lang="en-US" sz="2400" dirty="0" err="1" smtClean="0"/>
              <a:t>Mathcad</a:t>
            </a:r>
            <a:r>
              <a:rPr lang="ru-RU" sz="2400" dirty="0" smtClean="0"/>
              <a:t>: Учебный курс (+</a:t>
            </a:r>
            <a:r>
              <a:rPr lang="en-US" sz="2400" dirty="0" smtClean="0"/>
              <a:t>CD). – </a:t>
            </a:r>
            <a:r>
              <a:rPr lang="ru-RU" sz="2400" dirty="0" smtClean="0"/>
              <a:t>СПб.: Питер, 2009. – 384 с.</a:t>
            </a:r>
          </a:p>
          <a:p>
            <a:endParaRPr lang="ru-RU" sz="80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142900"/>
            <a:ext cx="8715404" cy="5929306"/>
          </a:xfrm>
        </p:spPr>
        <p:txBody>
          <a:bodyPr/>
          <a:lstStyle/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Обычно в уравнения вида (1) входят не все фазовые переменные модели, а только базисные (основные), например, только температура для тепловой системы. </a:t>
            </a: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Остальные фазовые переменные, например, термические напряжения, определяют через базисные на основе соответствующих уравнений.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8" y="142876"/>
            <a:ext cx="8501090" cy="6143644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Пример краевой задачи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двумерная стационарная задача теплопроводности для прямоугольной области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(2)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Переход от (1) к (2) описывается соотношениями: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1866893"/>
            <a:ext cx="5528236" cy="1347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7" y="4643445"/>
            <a:ext cx="3514355" cy="15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71462"/>
            <a:ext cx="8715404" cy="6858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(2) - стационарное уравнение теплопроводности, где </a:t>
            </a:r>
            <a:r>
              <a:rPr lang="el-GR" i="1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l-GR" i="1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коэффициенты теплопроводности по осям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(предполагаются постоянными),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Т=Т(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х,у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температура (играет роль фазовой переменной),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источник теплоты внутри тела 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если теплота подводится к телу).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Уравнение (2) решается при условиях: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ГУ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III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рода: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где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поток теплоты на границе области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&gt;0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если теплота отводится от области).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8725" y="3786190"/>
            <a:ext cx="3276623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3786190"/>
            <a:ext cx="398209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8797" y="4572008"/>
            <a:ext cx="3814279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66" y="71438"/>
            <a:ext cx="8572528" cy="6000768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целом, уравнения теплопроводности и краевые условия образуют модель теплового объекта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микроуровне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(самом низком уровне описания свойств ТО).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Результат решения этих уравнений - температурное поле объекта, зная которое можно делать выводы о работоспособности объекта.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-71462"/>
            <a:ext cx="8786842" cy="6858000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Ограничение работоспособности наступает при достижении предельных значений температуры и напряжений, допускаемых для материала объекта. Напряжения в тепловом объекте определяются суммой напряжений от механических напряжений и термических напряжений, вызванным изменением температуры. Найдя температурное поле, можно определить термические напряжения.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571636"/>
          </a:xfrm>
        </p:spPr>
        <p:txBody>
          <a:bodyPr/>
          <a:lstStyle/>
          <a:p>
            <a:r>
              <a:rPr lang="ru-RU" sz="3600" b="1" i="1" u="sng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Основы  использования  методов конечных  элементов  и  конечных разностей  для  решения краевых задач</a:t>
            </a:r>
            <a:endParaRPr lang="ru-RU" sz="3600" u="sng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1928802"/>
            <a:ext cx="8643966" cy="4786346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Точные решения дифференциальных краевых задач можно получить только для немногих частных случаев. Поэтому проектирование ТО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микроуровне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выполняют с помощью приближённых математических моделей.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Такое приближение или аппроксимация осуществляется путём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дискретизации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b="1" i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алгебраизации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краевой задачи.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-24"/>
            <a:ext cx="9001156" cy="6215106"/>
          </a:xfrm>
        </p:spPr>
        <p:txBody>
          <a:bodyPr/>
          <a:lstStyle/>
          <a:p>
            <a:pPr marL="0" indent="540000">
              <a:lnSpc>
                <a:spcPct val="125000"/>
              </a:lnSpc>
              <a:spcBef>
                <a:spcPts val="0"/>
              </a:spcBef>
              <a:buNone/>
            </a:pPr>
            <a:r>
              <a:rPr lang="ru-RU" sz="33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Дискретизация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– это замена областей непрерывного изменения пространственных координат и времени </a:t>
            </a:r>
            <a:r>
              <a:rPr lang="ru-RU" sz="3300" i="1" dirty="0" smtClean="0">
                <a:latin typeface="Times New Roman" pitchFamily="18" charset="0"/>
                <a:cs typeface="Times New Roman" pitchFamily="18" charset="0"/>
              </a:rPr>
              <a:t>дискретным множеством точек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. Эти точки называют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узлами сетки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, и в них определяют искомые значения фазовой переменной. При этом непрерывная функция заменяется конечным множеством её значений в узлах сетки. В результате функция и все её аргументы оказываются </a:t>
            </a:r>
            <a:r>
              <a:rPr lang="ru-RU" sz="3300" i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дискретизированными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, т.е.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заданными только в узлах сетки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357166"/>
            <a:ext cx="8543956" cy="3643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000" b="1" cap="all" dirty="0" smtClean="0">
                <a:solidFill>
                  <a:srgbClr val="FFCC66"/>
                </a:solidFill>
              </a:rPr>
              <a:t>ОСНОВЫ </a:t>
            </a:r>
            <a:br>
              <a:rPr lang="ru-RU" sz="4000" b="1" cap="all" dirty="0" smtClean="0">
                <a:solidFill>
                  <a:srgbClr val="FFCC66"/>
                </a:solidFill>
              </a:rPr>
            </a:br>
            <a:r>
              <a:rPr lang="ru-RU" sz="4000" b="1" cap="all" dirty="0" smtClean="0">
                <a:solidFill>
                  <a:srgbClr val="FFCC66"/>
                </a:solidFill>
              </a:rPr>
              <a:t>ЧИСЛЕННЫХ МЕТОДОВ РЕШЕНИЯ КРАЕВЫХ ЗАДАЧ. </a:t>
            </a:r>
            <a:br>
              <a:rPr lang="ru-RU" sz="4000" b="1" cap="all" dirty="0" smtClean="0">
                <a:solidFill>
                  <a:srgbClr val="FFCC66"/>
                </a:solidFill>
              </a:rPr>
            </a:br>
            <a:r>
              <a:rPr lang="ru-RU" sz="4000" b="1" cap="all" dirty="0" smtClean="0">
                <a:solidFill>
                  <a:srgbClr val="FFCC66"/>
                </a:solidFill>
              </a:rPr>
              <a:t>МЕТОДЫ СЕТОК.</a:t>
            </a:r>
            <a:endParaRPr lang="ru-RU" sz="4000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71414"/>
            <a:ext cx="8715404" cy="6286520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Используя значения функции в узлах сетки, можно через них приближенно выразить частные производные дифференциальных уравнений.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Тогда ДУЧП </a:t>
            </a:r>
            <a:r>
              <a:rPr lang="ru-RU" sz="34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преобразуются в алгебраические уравнения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(без производных). В этом заключается суть </a:t>
            </a:r>
            <a:r>
              <a:rPr lang="ru-RU" sz="3400" b="1" i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алгебраизации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дифференциальной краевой задачи.</a:t>
            </a:r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-71462"/>
            <a:ext cx="8715404" cy="6715172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Приближенные математические модели ТО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микроуровне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получают на основе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методов сеток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Различают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два метода сеток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зависимости от способов дискретизации 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алгебраизации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):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</a:pP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метод конечных разностей (МКР)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</a:pP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метод конечных элементов (МКЭ)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Оба метода сводят исходную краевую задачу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к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системе алгебраических уравнений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71462"/>
            <a:ext cx="8643966" cy="6429372"/>
          </a:xfrm>
        </p:spPr>
        <p:txBody>
          <a:bodyPr/>
          <a:lstStyle/>
          <a:p>
            <a:pPr marL="0" indent="540000" algn="just">
              <a:spcBef>
                <a:spcPts val="0"/>
              </a:spcBef>
              <a:buNone/>
            </a:pPr>
            <a:r>
              <a:rPr lang="ru-RU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Метод конечных разностей (МКР)</a:t>
            </a:r>
            <a:endParaRPr lang="ru-RU" sz="3600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540000" algn="just">
              <a:spcBef>
                <a:spcPts val="0"/>
              </a:spcBef>
              <a:buNone/>
            </a:pPr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В МКР дискретизация заключается в покрытии области решения сеткой и замене непрерывного бесконечного множества значений независимых переменных - координат </a:t>
            </a:r>
            <a:r>
              <a:rPr lang="ru-RU" sz="3400" b="1" i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400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b="1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b="1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ru-RU" sz="3400" b="1" i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и времени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конечным множеством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точек </a:t>
            </a:r>
            <a:r>
              <a:rPr lang="ru-RU" sz="3400" b="1" i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400" b="1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400" b="1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3400" b="1" i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3400" b="1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3400" b="1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3400" b="1" i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3400" b="1" i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400" b="1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3400" b="1" i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b="1" i="1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400" b="1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, являющихся узлами пространственно-временной сетки. </a:t>
            </a:r>
          </a:p>
          <a:p>
            <a:pPr marL="0" indent="540000">
              <a:spcBef>
                <a:spcPts val="0"/>
              </a:spcBef>
              <a:buNone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42" y="71462"/>
            <a:ext cx="8215338" cy="5072050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Сетка может быть прямоугольной, косоугольной, с постоянными или переменными расстояниями между узлами (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шагами сетки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). Часто используют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регулярную сетку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(с постоянными величинами шагов по осям координат). 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l="29327" t="32610" r="23812" b="32320"/>
          <a:stretch>
            <a:fillRect/>
          </a:stretch>
        </p:blipFill>
        <p:spPr bwMode="auto">
          <a:xfrm>
            <a:off x="285720" y="1142984"/>
            <a:ext cx="857256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57158" y="-24"/>
            <a:ext cx="8572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Рассмотрим пример построения сетки для двухмерного объекта.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504" y="71414"/>
            <a:ext cx="8358214" cy="6000768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Узлы сетки, попавшие внутрь области решения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называются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внутренними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Точки пересечения сетки с границей области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называются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граничными узлами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Соседними узлами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сетки называются узлы, расстояние между которыми равно шагу сетки по одной из осей.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-71462"/>
            <a:ext cx="8715404" cy="6858024"/>
          </a:xfrm>
        </p:spPr>
        <p:txBody>
          <a:bodyPr/>
          <a:lstStyle/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Важно, что даже в случае регулярной сетки в области </a:t>
            </a:r>
            <a:r>
              <a:rPr lang="en-US" sz="3400" b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имеются граничные узлы, отстоящие от ближайших к ним внутренних узлов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на расстояние меньшее шага сетки по соответствующему направлению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Поэтому в общем случае произвольной области </a:t>
            </a:r>
            <a:r>
              <a:rPr lang="en-US" sz="3400" b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сетка всегда является </a:t>
            </a:r>
            <a:r>
              <a:rPr lang="ru-RU" sz="34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нерегулярной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, причём особенности геометрии области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учитываются только в </a:t>
            </a:r>
            <a:r>
              <a:rPr lang="ru-RU" sz="3400" i="1" dirty="0" err="1" smtClean="0">
                <a:latin typeface="Times New Roman" pitchFamily="18" charset="0"/>
                <a:cs typeface="Times New Roman" pitchFamily="18" charset="0"/>
              </a:rPr>
              <a:t>околограничных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 узлах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 cstate="print"/>
          <a:srcRect l="30209" t="42460" r="31637" b="33737"/>
          <a:stretch>
            <a:fillRect/>
          </a:stretch>
        </p:blipFill>
        <p:spPr bwMode="auto">
          <a:xfrm>
            <a:off x="71438" y="0"/>
            <a:ext cx="9072594" cy="50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42976" y="5072074"/>
            <a:ext cx="9215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область решения</a:t>
            </a:r>
          </a:p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600" baseline="-25000" dirty="0" smtClean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ru-RU" sz="36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сеточная область, которая аппроксимирует область решения</a:t>
            </a:r>
            <a:endParaRPr lang="ru-RU" sz="36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одержимое 17"/>
          <p:cNvSpPr>
            <a:spLocks noGrp="1"/>
          </p:cNvSpPr>
          <p:nvPr>
            <p:ph idx="1"/>
          </p:nvPr>
        </p:nvSpPr>
        <p:spPr>
          <a:xfrm>
            <a:off x="428628" y="24"/>
            <a:ext cx="8858280" cy="6858000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Алгоритм МКР состоит из трех этапов: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>
              <a:spcBef>
                <a:spcPts val="0"/>
              </a:spcBef>
              <a:buNone/>
            </a:pPr>
            <a:endParaRPr lang="ru-RU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Построение сетки в заданной области. </a:t>
            </a:r>
          </a:p>
          <a:p>
            <a:pPr marL="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узлах сетки находят приближённые значения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искомой функции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dirty="0" smtClean="0"/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Набор узловых значений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называется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сеточной функцией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dirty="0" smtClean="0"/>
              <a:t>  </a:t>
            </a: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Замена производной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исходном ДУ алгебраическим разностным выражением. </a:t>
            </a:r>
          </a:p>
          <a:p>
            <a:pPr marL="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 этом непрерывная функция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аппроксимируется сеточной функцией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имеющей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дискретный набор значений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 3)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Решение полученной системы алгебраических уравнений.</a:t>
            </a: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-24"/>
            <a:ext cx="9144000" cy="5643578"/>
          </a:xfrm>
        </p:spPr>
        <p:txBody>
          <a:bodyPr/>
          <a:lstStyle/>
          <a:p>
            <a:pPr marL="0" indent="540000" algn="just"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Пример 1 использования МКР</a:t>
            </a:r>
            <a:endParaRPr lang="ru-RU" sz="3600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540000" algn="just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Есть одномерная стационарная краевая задача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ОДУ)</a:t>
            </a:r>
          </a:p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       (ГУ 1 рода)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где А – константа; область решения в этом случае – отрезок, а сетка становится одномерной, с шагом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5777" name="Object 1"/>
          <p:cNvGraphicFramePr>
            <a:graphicFrameLocks noChangeAspect="1"/>
          </p:cNvGraphicFramePr>
          <p:nvPr/>
        </p:nvGraphicFramePr>
        <p:xfrm>
          <a:off x="3876679" y="1285860"/>
          <a:ext cx="2286015" cy="857256"/>
        </p:xfrm>
        <a:graphic>
          <a:graphicData uri="http://schemas.openxmlformats.org/presentationml/2006/ole">
            <p:oleObj spid="_x0000_s75777" name="Формула" r:id="rId3" imgW="939392" imgH="431613" progId="Equation.3">
              <p:embed/>
            </p:oleObj>
          </a:graphicData>
        </a:graphic>
      </p:graphicFrame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234693" y="2000240"/>
          <a:ext cx="2408481" cy="1143008"/>
        </p:xfrm>
        <a:graphic>
          <a:graphicData uri="http://schemas.openxmlformats.org/presentationml/2006/ole">
            <p:oleObj spid="_x0000_s75779" name="Формула" r:id="rId4" imgW="825500" imgH="393700" progId="Equation.3">
              <p:embed/>
            </p:oleObj>
          </a:graphicData>
        </a:graphic>
      </p:graphicFrame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5781" name="Object 5"/>
          <p:cNvGraphicFramePr>
            <a:graphicFrameLocks noChangeAspect="1"/>
          </p:cNvGraphicFramePr>
          <p:nvPr/>
        </p:nvGraphicFramePr>
        <p:xfrm>
          <a:off x="571472" y="3448052"/>
          <a:ext cx="1460052" cy="552452"/>
        </p:xfrm>
        <a:graphic>
          <a:graphicData uri="http://schemas.openxmlformats.org/presentationml/2006/ole">
            <p:oleObj spid="_x0000_s75781" name="Формула" r:id="rId5" imgW="533169" imgH="203112" progId="Equation.3">
              <p:embed/>
            </p:oleObj>
          </a:graphicData>
        </a:graphic>
      </p:graphicFrame>
      <p:pic>
        <p:nvPicPr>
          <p:cNvPr id="10" name="Рисунок 9"/>
          <p:cNvPicPr/>
          <p:nvPr/>
        </p:nvPicPr>
        <p:blipFill>
          <a:blip r:embed="rId6" cstate="print"/>
          <a:srcRect l="25788" t="52302" r="51431" b="36969"/>
          <a:stretch>
            <a:fillRect/>
          </a:stretch>
        </p:blipFill>
        <p:spPr bwMode="auto">
          <a:xfrm>
            <a:off x="2500298" y="5072074"/>
            <a:ext cx="414340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71462"/>
            <a:ext cx="9144000" cy="1357297"/>
          </a:xfrm>
        </p:spPr>
        <p:txBody>
          <a:bodyPr/>
          <a:lstStyle/>
          <a:p>
            <a:r>
              <a:rPr lang="ru-RU" sz="4000" b="1" i="1" u="sng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Краевые задачи, возникающие </a:t>
            </a:r>
            <a:br>
              <a:rPr lang="ru-RU" sz="4000" b="1" i="1" u="sng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4000" b="1" i="1" u="sng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при проектировании ТО</a:t>
            </a:r>
            <a:endParaRPr lang="ru-RU" sz="4000" u="sng" dirty="0">
              <a:solidFill>
                <a:srgbClr val="FFCC66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285860"/>
            <a:ext cx="8929718" cy="5286412"/>
          </a:xfrm>
        </p:spPr>
        <p:txBody>
          <a:bodyPr/>
          <a:lstStyle/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Начальные и граничные условия</a:t>
            </a:r>
            <a:endParaRPr lang="ru-RU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Проектирование многих ТО связано с анализом различных непрерывных физических процессов. Математическое описание таких процессов -дифференциальные уравнения в частных производных. При этом ТО рассматривают как ограниченные сплошные среды в трехмерном пространстве. Такие объекты представляют собой </a:t>
            </a:r>
            <a:r>
              <a:rPr lang="ru-RU" sz="31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динамические системы с распределёнными параметрами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или </a:t>
            </a:r>
            <a:r>
              <a:rPr lang="ru-RU" sz="31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непрерывные системы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71462"/>
            <a:ext cx="8715436" cy="6858000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 малых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производную         в</a:t>
            </a:r>
            <a:r>
              <a:rPr lang="ru-RU" dirty="0" smtClean="0"/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некоторой точке можно заменить выражением (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правой разностной производной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):</a:t>
            </a:r>
          </a:p>
          <a:p>
            <a:pPr indent="540000">
              <a:buNone/>
            </a:pP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где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некоторая координата (по определению производной, знак = будет при шаге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стремящемся к 0).</a:t>
            </a:r>
          </a:p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Подставив это выражение в ДУ, получим разностное уравнение (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алгебраическое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):</a:t>
            </a:r>
          </a:p>
          <a:p>
            <a:pPr indent="54000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</a:t>
            </a:r>
          </a:p>
          <a:p>
            <a:pPr indent="540000" algn="r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(*)</a:t>
            </a:r>
          </a:p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5786446" y="71415"/>
          <a:ext cx="571504" cy="653148"/>
        </p:xfrm>
        <a:graphic>
          <a:graphicData uri="http://schemas.openxmlformats.org/presentationml/2006/ole">
            <p:oleObj spid="_x0000_s2049" name="Формула" r:id="rId3" imgW="253890" imgH="393529" progId="Equation.3">
              <p:embed/>
            </p:oleObj>
          </a:graphicData>
        </a:graphic>
      </p:graphicFrame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5143503" y="1142984"/>
          <a:ext cx="3866398" cy="1214446"/>
        </p:xfrm>
        <a:graphic>
          <a:graphicData uri="http://schemas.openxmlformats.org/presentationml/2006/ole">
            <p:oleObj spid="_x0000_s2051" name="Формула" r:id="rId4" imgW="1117115" imgH="355446" progId="Equation.3">
              <p:embed/>
            </p:oleObj>
          </a:graphicData>
        </a:graphic>
      </p:graphicFrame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1714479" y="4924439"/>
          <a:ext cx="6161805" cy="1504957"/>
        </p:xfrm>
        <a:graphic>
          <a:graphicData uri="http://schemas.openxmlformats.org/presentationml/2006/ole">
            <p:oleObj spid="_x0000_s2053" name="Формула" r:id="rId5" imgW="1447172" imgH="355446" progId="Equation.3">
              <p:embed/>
            </p:oleObj>
          </a:graphicData>
        </a:graphic>
      </p:graphicFrame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908" y="0"/>
            <a:ext cx="8715372" cy="6072206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Полагая в этом выражении последовательно (допустим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):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х=0,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,2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Nh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получим систему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алгебраических уравнений, описывающих значения функции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точках: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,х</a:t>
            </a:r>
            <a:r>
              <a:rPr lang="ru-RU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  </a:t>
            </a:r>
          </a:p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 algn="just"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 algn="just"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 algn="just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ГУ в этом примере аппроксимируется точно:</a:t>
            </a:r>
          </a:p>
          <a:p>
            <a:pPr indent="54000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(**) </a:t>
            </a:r>
          </a:p>
          <a:p>
            <a:pPr indent="54000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 </a:t>
            </a:r>
          </a:p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6801" name="Object 1"/>
          <p:cNvGraphicFramePr>
            <a:graphicFrameLocks noChangeAspect="1"/>
          </p:cNvGraphicFramePr>
          <p:nvPr/>
        </p:nvGraphicFramePr>
        <p:xfrm>
          <a:off x="2214546" y="2571744"/>
          <a:ext cx="6566189" cy="2714644"/>
        </p:xfrm>
        <a:graphic>
          <a:graphicData uri="http://schemas.openxmlformats.org/presentationml/2006/ole">
            <p:oleObj spid="_x0000_s76801" name="Формула" r:id="rId3" imgW="2222500" imgH="914400" progId="Equation.3">
              <p:embed/>
            </p:oleObj>
          </a:graphicData>
        </a:graphic>
      </p:graphicFrame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3834799" y="5852740"/>
          <a:ext cx="1631408" cy="648094"/>
        </p:xfrm>
        <a:graphic>
          <a:graphicData uri="http://schemas.openxmlformats.org/presentationml/2006/ole">
            <p:oleObj spid="_x0000_s76803" name="Формула" r:id="rId4" imgW="508000" imgH="190500" progId="Equation.3">
              <p:embed/>
            </p:oleObj>
          </a:graphicData>
        </a:graphic>
      </p:graphicFrame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0"/>
            <a:ext cx="8929750" cy="6858000"/>
          </a:xfrm>
        </p:spPr>
        <p:txBody>
          <a:bodyPr/>
          <a:lstStyle/>
          <a:p>
            <a:pPr marL="0" indent="54000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Решая эту систему уравнений относительно сеточной функции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т.е. относительно неизвестных величин                                                ,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найдём таблицу значений, аппроксимирующую решение краевой задачи. При уменьшении шага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сетка становится всё гуще, таблица значений сеточной функции всё подробнее, но при этом повышается размерность системы уравнений. </a:t>
            </a:r>
          </a:p>
          <a:p>
            <a:pPr marL="0" indent="54000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Совокупность разностного уравнения и разностных краевых условий называется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разностной схемой краевой задачи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(формулы (*) и (**) в примере).</a:t>
            </a: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7825" name="Object 1"/>
          <p:cNvGraphicFramePr>
            <a:graphicFrameLocks noChangeAspect="1"/>
          </p:cNvGraphicFramePr>
          <p:nvPr/>
        </p:nvGraphicFramePr>
        <p:xfrm>
          <a:off x="4143372" y="1252524"/>
          <a:ext cx="4708479" cy="461964"/>
        </p:xfrm>
        <a:graphic>
          <a:graphicData uri="http://schemas.openxmlformats.org/presentationml/2006/ole">
            <p:oleObj spid="_x0000_s77825" name="Формула" r:id="rId3" imgW="2005729" imgH="203112" progId="Equation.3">
              <p:embed/>
            </p:oleObj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-71462"/>
            <a:ext cx="8715404" cy="2500330"/>
          </a:xfrm>
        </p:spPr>
        <p:txBody>
          <a:bodyPr/>
          <a:lstStyle/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Выполненная в примере замена производной разностным выражением не единственная, могут быть использованы и другие выражения.</a:t>
            </a:r>
          </a:p>
          <a:p>
            <a:pPr marL="0" indent="540000"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33</a:t>
            </a:fld>
            <a:endParaRPr lang="ru-RU" dirty="0"/>
          </a:p>
        </p:txBody>
      </p:sp>
      <p:pic>
        <p:nvPicPr>
          <p:cNvPr id="227329" name="Picture 1"/>
          <p:cNvPicPr>
            <a:picLocks noChangeAspect="1" noChangeArrowheads="1"/>
          </p:cNvPicPr>
          <p:nvPr/>
        </p:nvPicPr>
        <p:blipFill>
          <a:blip r:embed="rId2" cstate="print"/>
          <a:srcRect l="9310" t="51725" r="25517" b="14654"/>
          <a:stretch>
            <a:fillRect/>
          </a:stretch>
        </p:blipFill>
        <p:spPr bwMode="auto">
          <a:xfrm>
            <a:off x="-33" y="1928802"/>
            <a:ext cx="9156381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34</a:t>
            </a:fld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714348" y="-24"/>
            <a:ext cx="7572428" cy="6858024"/>
            <a:chOff x="-32" y="-24"/>
            <a:chExt cx="6000792" cy="6356050"/>
          </a:xfrm>
        </p:grpSpPr>
        <p:pic>
          <p:nvPicPr>
            <p:cNvPr id="2539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9139" t="14852" r="14089" b="12033"/>
            <a:stretch>
              <a:fillRect/>
            </a:stretch>
          </p:blipFill>
          <p:spPr bwMode="auto">
            <a:xfrm>
              <a:off x="-32" y="-24"/>
              <a:ext cx="6000792" cy="4572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39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9199" t="37053" r="15161" b="34838"/>
            <a:stretch>
              <a:fillRect/>
            </a:stretch>
          </p:blipFill>
          <p:spPr bwMode="auto">
            <a:xfrm>
              <a:off x="-32" y="4572007"/>
              <a:ext cx="6000792" cy="1784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-71462"/>
            <a:ext cx="8715404" cy="1500198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Например, для второй производной функции от одной переменной можно получить:</a:t>
            </a:r>
          </a:p>
          <a:p>
            <a:pPr marL="0" indent="540000"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35</a:t>
            </a:fld>
            <a:endParaRPr lang="ru-RU" dirty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 cstate="print"/>
          <a:srcRect l="4138" t="57492" r="50833" b="25154"/>
          <a:stretch>
            <a:fillRect/>
          </a:stretch>
        </p:blipFill>
        <p:spPr bwMode="auto">
          <a:xfrm>
            <a:off x="-32" y="1500174"/>
            <a:ext cx="9144032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-24"/>
            <a:ext cx="8643966" cy="6786586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Если независимых переменных больше одной, то значения сеточной функции определяются не одним, а несколькими индексами (т.е. координатами узла сетки по каждой из осей координат для независимой переменной).</a:t>
            </a:r>
          </a:p>
          <a:p>
            <a:pPr marL="0" indent="540000"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Например, для двух независимых переменных (искомая функция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U(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x,t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0" indent="540000">
              <a:spcBef>
                <a:spcPts val="0"/>
              </a:spcBef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x –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расстояние по оси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0" indent="540000">
              <a:spcBef>
                <a:spcPts val="0"/>
              </a:spcBef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 –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время </a:t>
            </a:r>
          </a:p>
          <a:p>
            <a:pPr marL="0" indent="540000"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(одномерная нестационарная краевая задача), получим:</a:t>
            </a:r>
          </a:p>
          <a:p>
            <a:pPr marL="0" indent="540000"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29694" y="6457952"/>
            <a:ext cx="542900" cy="328634"/>
          </a:xfrm>
        </p:spPr>
        <p:txBody>
          <a:bodyPr/>
          <a:lstStyle/>
          <a:p>
            <a:fld id="{D78E1F81-96BF-4E13-BEC0-C92A3D59F9CC}" type="slidenum">
              <a:rPr lang="ru-RU" smtClean="0"/>
              <a:pPr/>
              <a:t>37</a:t>
            </a:fld>
            <a:endParaRPr lang="ru-RU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 cstate="print"/>
          <a:srcRect l="12884" t="23006" r="9815" b="19478"/>
          <a:stretch>
            <a:fillRect/>
          </a:stretch>
        </p:blipFill>
        <p:spPr bwMode="auto">
          <a:xfrm>
            <a:off x="-32" y="-24"/>
            <a:ext cx="9144032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28596" y="6072206"/>
            <a:ext cx="821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3200" b="1" i="1" baseline="-25000" dirty="0" err="1" smtClean="0">
                <a:latin typeface="Times New Roman" pitchFamily="18" charset="0"/>
                <a:cs typeface="Times New Roman" pitchFamily="18" charset="0"/>
              </a:rPr>
              <a:t>i,n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- 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значение сеточной функции в узле (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29694" y="6457952"/>
            <a:ext cx="542900" cy="328634"/>
          </a:xfrm>
        </p:spPr>
        <p:txBody>
          <a:bodyPr/>
          <a:lstStyle/>
          <a:p>
            <a:fld id="{D78E1F81-96BF-4E13-BEC0-C92A3D59F9CC}" type="slidenum">
              <a:rPr lang="ru-RU" smtClean="0"/>
              <a:pPr/>
              <a:t>38</a:t>
            </a:fld>
            <a:endParaRPr lang="ru-RU" dirty="0"/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 cstate="print"/>
          <a:srcRect l="15287" t="15526" r="8280" b="8041"/>
          <a:stretch>
            <a:fillRect/>
          </a:stretch>
        </p:blipFill>
        <p:spPr bwMode="auto">
          <a:xfrm>
            <a:off x="-32" y="-24"/>
            <a:ext cx="9144032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-32" y="1714488"/>
            <a:ext cx="3500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Пример 2 </a:t>
            </a:r>
          </a:p>
          <a:p>
            <a:r>
              <a:rPr lang="ru-RU" sz="28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Использование МКР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44" y="-71462"/>
            <a:ext cx="8929718" cy="7358114"/>
          </a:xfrm>
        </p:spPr>
        <p:txBody>
          <a:bodyPr/>
          <a:lstStyle/>
          <a:p>
            <a:pPr>
              <a:buNone/>
            </a:pP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Пример 3 использования МКР</a:t>
            </a:r>
            <a:endParaRPr lang="ru-RU" sz="3600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Рассмотрим задачу о распространении тепла в однородном стержне длины 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на концах которого поддерживается заданный температурный режим.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Задача состоит в отыскании функции 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), удовлетворяющей в области {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0 ≤ x ≤ l,  0 ≤ t ≤ T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} одномерному уравнению теплопроводности</a:t>
            </a:r>
          </a:p>
          <a:p>
            <a:pPr marL="0" indent="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начальному условию</a:t>
            </a:r>
          </a:p>
          <a:p>
            <a:pPr marL="0" indent="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граничным условиям</a:t>
            </a:r>
          </a:p>
          <a:p>
            <a:pPr marL="0" indent="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39</a:t>
            </a:fld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0999" t="37211" r="68355" b="58558"/>
          <a:stretch>
            <a:fillRect/>
          </a:stretch>
        </p:blipFill>
        <p:spPr bwMode="auto">
          <a:xfrm>
            <a:off x="3143240" y="3714752"/>
            <a:ext cx="3370408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21061" t="44118" r="71533" b="53310"/>
          <a:stretch>
            <a:fillRect/>
          </a:stretch>
        </p:blipFill>
        <p:spPr bwMode="auto">
          <a:xfrm>
            <a:off x="4229097" y="5083980"/>
            <a:ext cx="2271729" cy="63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20976" t="48707" r="64943" b="48686"/>
          <a:stretch>
            <a:fillRect/>
          </a:stretch>
        </p:blipFill>
        <p:spPr bwMode="auto">
          <a:xfrm>
            <a:off x="4714876" y="6072205"/>
            <a:ext cx="4000528" cy="59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1438" y="24"/>
            <a:ext cx="9001156" cy="6215058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Общий вид уравнений математической модели непрерывной системы:</a:t>
            </a:r>
          </a:p>
          <a:p>
            <a:pPr marL="0" indent="540000">
              <a:spcBef>
                <a:spcPts val="0"/>
              </a:spcBef>
              <a:buNone/>
            </a:pP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(1)</a:t>
            </a:r>
          </a:p>
          <a:p>
            <a:pPr marL="0" indent="0"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где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функция многих переменных,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пространственные координаты 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=1,2,...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- некоторая функция –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фазовая координата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или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фазовая переменная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время.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Независимые переменные в этих моделях -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а фазовая координата является функцией независимых переменных:</a:t>
            </a:r>
          </a:p>
          <a:p>
            <a:pPr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142984"/>
            <a:ext cx="768765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5910305"/>
            <a:ext cx="3357586" cy="6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40</a:t>
            </a:fld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-32" y="-24"/>
            <a:ext cx="9144032" cy="6858024"/>
            <a:chOff x="-32" y="-24"/>
            <a:chExt cx="9144032" cy="6858024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-32" y="-24"/>
              <a:ext cx="9144032" cy="6858024"/>
              <a:chOff x="-32" y="-24"/>
              <a:chExt cx="9144032" cy="6643734"/>
            </a:xfrm>
          </p:grpSpPr>
          <p:pic>
            <p:nvPicPr>
              <p:cNvPr id="20582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839" t="25959" r="23951" b="49904"/>
              <a:stretch>
                <a:fillRect/>
              </a:stretch>
            </p:blipFill>
            <p:spPr bwMode="auto">
              <a:xfrm>
                <a:off x="-32" y="-24"/>
                <a:ext cx="9144032" cy="3357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839" t="50023" r="57595" b="37287"/>
              <a:stretch>
                <a:fillRect/>
              </a:stretch>
            </p:blipFill>
            <p:spPr bwMode="auto">
              <a:xfrm>
                <a:off x="1571603" y="3361945"/>
                <a:ext cx="6012321" cy="2781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839" t="63664" r="64064" b="33447"/>
              <a:stretch>
                <a:fillRect/>
              </a:stretch>
            </p:blipFill>
            <p:spPr bwMode="auto">
              <a:xfrm>
                <a:off x="-32" y="6170725"/>
                <a:ext cx="3143272" cy="4729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4714876" y="41482"/>
              <a:ext cx="428628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Шаблон</a:t>
              </a:r>
              <a:r>
                <a:rPr lang="ru-RU" sz="28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 — это множество точек, с помощью которых аппроксимируются производные</a:t>
              </a:r>
              <a:endParaRPr lang="ru-RU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-71462"/>
            <a:ext cx="8715404" cy="6858000"/>
          </a:xfrm>
        </p:spPr>
        <p:txBody>
          <a:bodyPr/>
          <a:lstStyle/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В реальных задачах при использовании МКР возникает ряд проблем. В частности, требуется, чтобы разностная схема была:</a:t>
            </a:r>
          </a:p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1)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сходящейся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– при измельчении сетки приближенное разностное решение должно сходиться точному решению краевой задачи (проверяют для частных случаев, имеющих точное решение);</a:t>
            </a:r>
          </a:p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2)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устойчивой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– не должны наращиваться малые ошибки округления, допущенные на предыдущих стадиях решения.</a:t>
            </a:r>
          </a:p>
          <a:p>
            <a:pPr marL="0" indent="540000"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66" y="0"/>
            <a:ext cx="8429652" cy="5286388"/>
          </a:xfrm>
        </p:spPr>
        <p:txBody>
          <a:bodyPr/>
          <a:lstStyle/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Примером сходящейся и устойчивой разностной схемы являются схемы решения, разработанные для двухмерной стационарной задачи теплопроводности для прямоугольной области.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8" y="71438"/>
            <a:ext cx="8643966" cy="6572272"/>
          </a:xfrm>
        </p:spPr>
        <p:txBody>
          <a:bodyPr/>
          <a:lstStyle/>
          <a:p>
            <a:pPr marL="0" indent="540000" algn="just">
              <a:spcBef>
                <a:spcPts val="0"/>
              </a:spcBef>
              <a:buNone/>
            </a:pPr>
            <a:r>
              <a:rPr lang="ru-RU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Метод конечных элементов (МКЭ)</a:t>
            </a:r>
            <a:endParaRPr lang="ru-RU" sz="3600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algn="just">
              <a:spcBef>
                <a:spcPts val="0"/>
              </a:spcBef>
              <a:buNone/>
            </a:pPr>
            <a:endParaRPr lang="ru-RU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МКЭ является одним из наиболее популярных методов решения краевых задач в САПР. С точки зрения математики метод относится к группе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вариационно-разностных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Строгое доказательство сходимости, устойчивости и точности метода выполняется в соответствующих разделах математики и часто является сложной проблемой.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44</a:t>
            </a:fld>
            <a:endParaRPr lang="ru-RU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 l="15212" t="8672" r="23474" b="75470"/>
          <a:stretch>
            <a:fillRect/>
          </a:stretch>
        </p:blipFill>
        <p:spPr bwMode="auto">
          <a:xfrm>
            <a:off x="71438" y="71414"/>
            <a:ext cx="907259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5220" t="52141" r="22500" b="23957"/>
          <a:stretch>
            <a:fillRect/>
          </a:stretch>
        </p:blipFill>
        <p:spPr bwMode="auto">
          <a:xfrm>
            <a:off x="71406" y="2643182"/>
            <a:ext cx="9072594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45</a:t>
            </a:fld>
            <a:endParaRPr lang="ru-RU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 l="78480" t="16346" r="3183" b="53896"/>
          <a:stretch>
            <a:fillRect/>
          </a:stretch>
        </p:blipFill>
        <p:spPr bwMode="auto">
          <a:xfrm>
            <a:off x="357157" y="204856"/>
            <a:ext cx="4182019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78547" t="48671" r="3218" b="20341"/>
          <a:stretch>
            <a:fillRect/>
          </a:stretch>
        </p:blipFill>
        <p:spPr bwMode="auto">
          <a:xfrm>
            <a:off x="4857752" y="204856"/>
            <a:ext cx="4000528" cy="543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46</a:t>
            </a:fld>
            <a:endParaRPr lang="ru-RU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 l="17291" t="32997" r="43804" b="34582"/>
          <a:stretch>
            <a:fillRect/>
          </a:stretch>
        </p:blipFill>
        <p:spPr bwMode="auto">
          <a:xfrm>
            <a:off x="71406" y="71414"/>
            <a:ext cx="321471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2844" y="2143116"/>
            <a:ext cx="3429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https://sapr.ru/article/21732</a:t>
            </a:r>
            <a:endParaRPr lang="ru-RU" sz="1400" dirty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3" cstate="print"/>
          <a:srcRect l="73427" t="35871" r="3496" b="39685"/>
          <a:stretch>
            <a:fillRect/>
          </a:stretch>
        </p:blipFill>
        <p:spPr bwMode="auto">
          <a:xfrm>
            <a:off x="4071934" y="71414"/>
            <a:ext cx="4929222" cy="417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000496" y="4286256"/>
            <a:ext cx="521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https://ru.wikipedia.org/</a:t>
            </a:r>
            <a:r>
              <a:rPr lang="ru-RU" sz="1400" dirty="0" err="1" smtClean="0"/>
              <a:t>Метод_конечных_элементов</a:t>
            </a:r>
            <a:endParaRPr lang="ru-RU" sz="1400" dirty="0"/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4" cstate="print"/>
          <a:srcRect l="25899" t="25314" r="35252" b="21762"/>
          <a:stretch>
            <a:fillRect/>
          </a:stretch>
        </p:blipFill>
        <p:spPr bwMode="auto">
          <a:xfrm>
            <a:off x="71405" y="2643182"/>
            <a:ext cx="3736317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786182" y="6140255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https://www.archiproducts.com/ru/</a:t>
            </a:r>
            <a:r>
              <a:rPr lang="ru-RU" sz="1400" dirty="0" smtClean="0"/>
              <a:t>продукты/</a:t>
            </a:r>
            <a:r>
              <a:rPr lang="en-US" sz="1400" dirty="0" err="1" smtClean="0"/>
              <a:t>cdm</a:t>
            </a:r>
            <a:r>
              <a:rPr lang="en-US" sz="1400" dirty="0" smtClean="0"/>
              <a:t>-dolmen/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8" y="71438"/>
            <a:ext cx="8429652" cy="6429396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Тем не менее МКЭ активно развивается и с его помощью даже без строгого математического обоснования используемых приемов успешно решаются сложные технические проблемы. 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Правильность же работы созданных на основе МКЭ алгоритмов и программ проверяют на известных точных решениях.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42" y="0"/>
            <a:ext cx="8429652" cy="5214950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Основные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преимущества МКЭ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lvl="0">
              <a:lnSpc>
                <a:spcPct val="150000"/>
              </a:lnSpc>
              <a:spcBef>
                <a:spcPts val="0"/>
              </a:spcBef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доступность и простота его понимания;</a:t>
            </a:r>
          </a:p>
          <a:p>
            <a:pPr marL="0" lvl="0">
              <a:lnSpc>
                <a:spcPct val="150000"/>
              </a:lnSpc>
              <a:spcBef>
                <a:spcPts val="0"/>
              </a:spcBef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применимость для задач с произвольной формой области решения;</a:t>
            </a:r>
          </a:p>
          <a:p>
            <a:pPr marL="0" lvl="0">
              <a:lnSpc>
                <a:spcPct val="150000"/>
              </a:lnSpc>
              <a:spcBef>
                <a:spcPts val="0"/>
              </a:spcBef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возможность создания на его основе универсальных пакетов программ для ЭВМ.</a:t>
            </a:r>
          </a:p>
          <a:p>
            <a:pPr marL="0" indent="540000" algn="just"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85818" y="142852"/>
            <a:ext cx="8143900" cy="5500702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В МКЭ исходная область определения функции – фазовой переменной – разбивается с помощью сетки, в общем случае неравномерной, на отдельные подобласти –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конечные элементы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(КЭ). 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71414"/>
            <a:ext cx="8786810" cy="6286496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/>
              <a:t>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Размерность задачи определяется числом пространственных координат </a:t>
            </a:r>
            <a:r>
              <a:rPr lang="en-US" sz="34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: при </a:t>
            </a:r>
            <a:r>
              <a:rPr lang="en-US" sz="34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=1,2,3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имеется одно-, двух-, или трёхмерный объект.</a:t>
            </a:r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Если в задаче имеется одна фазовая переменная, то модель описывается одним уравнением вида (1), если несколько,  -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то системой из набора таких уравнений.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50</a:t>
            </a:fld>
            <a:endParaRPr lang="ru-RU" dirty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 cstate="print"/>
          <a:srcRect l="38846" t="52081" r="17061" b="19688"/>
          <a:stretch>
            <a:fillRect/>
          </a:stretch>
        </p:blipFill>
        <p:spPr bwMode="auto">
          <a:xfrm>
            <a:off x="-32" y="142851"/>
            <a:ext cx="9144032" cy="52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42910" y="5500702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http://help.solidworks.com/2012/russian/SolidWorks/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1406" y="6305156"/>
            <a:ext cx="4143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http://www.stroitmeh.ru/m9r/c3.htm</a:t>
            </a:r>
            <a:endParaRPr lang="ru-RU" sz="1600" dirty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 cstate="print"/>
          <a:srcRect l="74232" t="13601" r="3041" b="69508"/>
          <a:stretch>
            <a:fillRect/>
          </a:stretch>
        </p:blipFill>
        <p:spPr bwMode="auto">
          <a:xfrm>
            <a:off x="0" y="71438"/>
            <a:ext cx="4205061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73802" t="38899" r="3840" b="16686"/>
          <a:stretch>
            <a:fillRect/>
          </a:stretch>
        </p:blipFill>
        <p:spPr bwMode="auto">
          <a:xfrm>
            <a:off x="4357686" y="71413"/>
            <a:ext cx="4429156" cy="669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66" y="-71462"/>
            <a:ext cx="8572528" cy="6643710"/>
          </a:xfrm>
        </p:spPr>
        <p:txBody>
          <a:bodyPr/>
          <a:lstStyle/>
          <a:p>
            <a:pPr marL="0" indent="3429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 Искомая непрерывная функция </a:t>
            </a:r>
            <a:r>
              <a:rPr lang="el-GR" sz="3300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аппроксимируется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кусочно-непрерывной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, определенной на множестве КЭ. </a:t>
            </a:r>
          </a:p>
          <a:p>
            <a:pPr marL="0" indent="3429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Аппроксимация может задаваться произвольным образом, но чаще всего для этих целей используются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полиномы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, которые подбираются так, чтобы обеспечить непрерывность искомой функции в узлах на границах КЭ. </a:t>
            </a:r>
            <a:endParaRPr lang="ru-RU" sz="33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0"/>
            <a:ext cx="8786810" cy="5572140"/>
          </a:xfrm>
        </p:spPr>
        <p:txBody>
          <a:bodyPr/>
          <a:lstStyle/>
          <a:p>
            <a:pPr marL="0" indent="3429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Таким образом, в МКЭ дискретизация ТО выполняется с использованием КЭ,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алгебраизация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задачи заключается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в выборе аппроксимирующих функций для каждого КЭ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3429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Малые размеры КЭ позволяют использовать простые аппроксимирующие функции одного и того же типа для всех КЭ определённой формы.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54</a:t>
            </a:fld>
            <a:endParaRPr lang="ru-RU" dirty="0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 cstate="print"/>
          <a:srcRect l="34455" t="34281" r="32545" b="41553"/>
          <a:stretch>
            <a:fillRect/>
          </a:stretch>
        </p:blipFill>
        <p:spPr bwMode="auto">
          <a:xfrm>
            <a:off x="71406" y="1142984"/>
            <a:ext cx="9023358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57158" y="-24"/>
            <a:ext cx="8572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     Основные типы конечных элементов для одно-, двух- и трехмерных задач механики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2844" y="-71462"/>
            <a:ext cx="9072626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В результате, аппроксимация сплошной среды по МКЭ состоит в следующем:</a:t>
            </a:r>
          </a:p>
          <a:p>
            <a:pPr>
              <a:lnSpc>
                <a:spcPct val="130000"/>
              </a:lnSpc>
            </a:pP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3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рассматриваемая область разбивается на определенное число КЭ,  семейство КЭ по всей области называется </a:t>
            </a:r>
            <a:r>
              <a:rPr lang="ru-RU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системой (сеткой) КЭ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;      </a:t>
            </a:r>
          </a:p>
          <a:p>
            <a:pPr>
              <a:lnSpc>
                <a:spcPct val="130000"/>
              </a:lnSpc>
            </a:pP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3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предполагается, что КЭ соединяются между собой </a:t>
            </a:r>
            <a:r>
              <a:rPr lang="ru-RU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 конечном числе точек-узлов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расположенных по контуру каждого из КЭ;    </a:t>
            </a:r>
          </a:p>
          <a:p>
            <a:pPr>
              <a:lnSpc>
                <a:spcPct val="130000"/>
              </a:lnSpc>
            </a:pP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3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3)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для каждого КЭ задается </a:t>
            </a:r>
            <a:r>
              <a:rPr lang="ru-RU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аппроксимирующий полином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endParaRPr lang="ru-RU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56</a:t>
            </a:fld>
            <a:endParaRPr lang="ru-RU" dirty="0"/>
          </a:p>
        </p:txBody>
      </p:sp>
      <p:pic>
        <p:nvPicPr>
          <p:cNvPr id="231427" name="Picture 3"/>
          <p:cNvPicPr>
            <a:picLocks noChangeAspect="1" noChangeArrowheads="1"/>
          </p:cNvPicPr>
          <p:nvPr/>
        </p:nvPicPr>
        <p:blipFill>
          <a:blip r:embed="rId2" cstate="print"/>
          <a:srcRect l="22420" t="46709" r="34875" b="15924"/>
          <a:stretch>
            <a:fillRect/>
          </a:stretch>
        </p:blipFill>
        <p:spPr bwMode="auto">
          <a:xfrm>
            <a:off x="71406" y="71414"/>
            <a:ext cx="9072594" cy="650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57</a:t>
            </a:fld>
            <a:endParaRPr lang="ru-RU" dirty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2" cstate="print"/>
          <a:srcRect l="22248" t="39977" r="33255" b="20046"/>
          <a:stretch>
            <a:fillRect/>
          </a:stretch>
        </p:blipFill>
        <p:spPr bwMode="auto">
          <a:xfrm>
            <a:off x="71406" y="71413"/>
            <a:ext cx="9072594" cy="6520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-71462"/>
            <a:ext cx="8501122" cy="697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Степень аппроксимирующего полинома определяет число узлов, которым должен обладать КЭ, – оно равно числу неизвестных коэффициентов (</a:t>
            </a:r>
            <a:r>
              <a:rPr lang="el-GR" sz="3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3300" b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l-GR" sz="3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US" sz="33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входящих в полином.</a:t>
            </a:r>
          </a:p>
          <a:p>
            <a:pPr>
              <a:lnSpc>
                <a:spcPct val="130000"/>
              </a:lnSpc>
            </a:pPr>
            <a:r>
              <a:rPr lang="en-US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Искомые функции в пределах каждого КЭ (например, распределение перемещений, деформаций, температуры и т. д.) с помощью </a:t>
            </a:r>
            <a:r>
              <a:rPr lang="ru-RU" sz="33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аппроксимирующих функций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 выражаются </a:t>
            </a:r>
          </a:p>
          <a:p>
            <a:pPr>
              <a:lnSpc>
                <a:spcPct val="130000"/>
              </a:lnSpc>
            </a:pP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через узловые значения, представляющие собой </a:t>
            </a:r>
            <a:r>
              <a:rPr lang="ru-RU" sz="33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основные неизвестные МКЭ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  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76" y="0"/>
            <a:ext cx="8929718" cy="6858000"/>
          </a:xfrm>
        </p:spPr>
        <p:txBody>
          <a:bodyPr/>
          <a:lstStyle/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Пример использования МКЭ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расчёт одномерного температурного поля в однородном стержне. Пусть имеется стержень длиной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площадью поперечного сечения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Один конец стержня жёстко закреплён, и к нему подводится тепловой поток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заданной интенсивности. </a:t>
            </a:r>
          </a:p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 свободном конце стержня происходит конвективный теплообмен с внешней средой. Известны коэффициенты теплообмена  и температура окружающей среды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Т</a:t>
            </a:r>
            <a:r>
              <a:rPr lang="ru-RU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Вдоль боковой поверхности стержень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теплоизолирован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-24"/>
            <a:ext cx="8858248" cy="6643734"/>
          </a:xfrm>
        </p:spPr>
        <p:txBody>
          <a:bodyPr/>
          <a:lstStyle/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Если фазовые переменные не являются явными функциями времени, то задачу анализа ТО называют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стационарной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, в противном случае -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нестационарной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33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Стационарная задача характеризует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статическое состояние ТО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33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Нестационарные задачи относятся к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динамическим режимам работы объекта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, когда есть различные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переходные процессы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l="27180" t="35559" r="29272" b="47476"/>
          <a:stretch>
            <a:fillRect/>
          </a:stretch>
        </p:blipFill>
        <p:spPr bwMode="auto">
          <a:xfrm>
            <a:off x="928662" y="1357298"/>
            <a:ext cx="678661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-71462"/>
            <a:ext cx="8715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Температурное поле (Т) в стержне описывается уравнением теплопроводности, которое в одномерном приближении имеет вид:</a:t>
            </a:r>
            <a:endParaRPr lang="ru-RU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Содержимое 3"/>
          <p:cNvPicPr>
            <a:picLocks/>
          </p:cNvPicPr>
          <p:nvPr/>
        </p:nvPicPr>
        <p:blipFill>
          <a:blip r:embed="rId2" cstate="print"/>
          <a:srcRect l="27180" t="53874" r="29272" b="28157"/>
          <a:stretch>
            <a:fillRect/>
          </a:stretch>
        </p:blipFill>
        <p:spPr bwMode="auto">
          <a:xfrm>
            <a:off x="928662" y="3929066"/>
            <a:ext cx="6786610" cy="285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71414"/>
            <a:ext cx="8715404" cy="6215106"/>
          </a:xfrm>
        </p:spPr>
        <p:txBody>
          <a:bodyPr/>
          <a:lstStyle/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Искомое температурное поле является непрерывной функций координаты Х. </a:t>
            </a: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МКЭ стержень разбивается произвольным образом на КЭ, которые в данном случае являются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отрезками неравной длины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(отрезки выбираются короче там, где искомая функция изменяется быстрее). </a:t>
            </a: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 каждом КЭ непрерывная функция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Т(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аппроксимируется некоторой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линейной зависимостью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314" y="3214686"/>
            <a:ext cx="8858280" cy="3429024"/>
          </a:xfrm>
        </p:spPr>
        <p:txBody>
          <a:bodyPr/>
          <a:lstStyle/>
          <a:p>
            <a:pPr marL="0" indent="54000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Аналогичный подход может быть и в случаях двух-, трехмерных областей определения искомой функции. Для 2</a:t>
            </a: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областей чаще всего используют КЭ в форме треугольников и четырехугольников (их границы могут быть и криволинейными); 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– в форме тетраэдра и параллелепипеда.</a:t>
            </a:r>
            <a:endParaRPr lang="ru-RU" dirty="0"/>
          </a:p>
        </p:txBody>
      </p:sp>
      <p:sp>
        <p:nvSpPr>
          <p:cNvPr id="78879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62</a:t>
            </a:fld>
            <a:endParaRPr lang="ru-RU" dirty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 cstate="print"/>
          <a:srcRect l="17857" t="33076" r="13393" b="38515"/>
          <a:stretch>
            <a:fillRect/>
          </a:stretch>
        </p:blipFill>
        <p:spPr bwMode="auto">
          <a:xfrm>
            <a:off x="71406" y="71414"/>
            <a:ext cx="9072594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8" y="0"/>
            <a:ext cx="8715404" cy="6858000"/>
          </a:xfrm>
        </p:spPr>
        <p:txBody>
          <a:bodyPr/>
          <a:lstStyle/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В общем случае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алгоритм МКЭ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состоит 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из 4 этапов: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Разбиение заданной области на КЭ.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Определение аппроксимирующей функции для каждого КЭ (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функции элемента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). На данном этапе значение непрерывной функции в произвольной точке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-го КЭ аппроксимируется полиномом (чаще всего степень полинома не более 3).  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8" y="71438"/>
            <a:ext cx="8572528" cy="5786454"/>
          </a:xfrm>
        </p:spPr>
        <p:txBody>
          <a:bodyPr/>
          <a:lstStyle/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3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3)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Объединение КЭ в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ансамбль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(набор КЭ). 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На этом этапе уравнения, относящиеся к отдельным КЭ, объединяются в систему алгебраических уравнений, которая является моделью искомой функции.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3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4)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Определение узловых значений функции  (наиболее сложный этап).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65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57158" y="-71462"/>
            <a:ext cx="8786874" cy="657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Работа с современными программными комплексами анализа по МКЭ (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ANSYS, MSC.NASTRAN, COSMOS 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 др.) состоит из трёх основных этапов: </a:t>
            </a:r>
          </a:p>
          <a:p>
            <a:pPr marL="342900" indent="-342900">
              <a:lnSpc>
                <a:spcPct val="130000"/>
              </a:lnSpc>
            </a:pPr>
            <a:r>
              <a:rPr lang="ru-RU" sz="36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предварительная подготовка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препроцессорная подготовка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); </a:t>
            </a:r>
          </a:p>
          <a:p>
            <a:pPr marL="342900" indent="-342900">
              <a:lnSpc>
                <a:spcPct val="130000"/>
              </a:lnSpc>
            </a:pPr>
            <a:r>
              <a:rPr lang="ru-RU" sz="36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2) получение решения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 marL="342900" indent="-342900">
              <a:lnSpc>
                <a:spcPct val="130000"/>
              </a:lnSpc>
            </a:pP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3) </a:t>
            </a:r>
            <a:r>
              <a:rPr lang="ru-RU" sz="36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обработка результатов моделирования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3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постпроцессорная</a:t>
            </a:r>
            <a:r>
              <a:rPr lang="ru-RU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обработка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). 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66</a:t>
            </a:fld>
            <a:endParaRPr lang="ru-RU" dirty="0"/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 cstate="print"/>
          <a:srcRect l="11617" t="23288" r="61180" b="27833"/>
          <a:stretch>
            <a:fillRect/>
          </a:stretch>
        </p:blipFill>
        <p:spPr bwMode="auto">
          <a:xfrm>
            <a:off x="1714480" y="-24"/>
            <a:ext cx="5072098" cy="67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84" y="-71462"/>
            <a:ext cx="8929686" cy="6858000"/>
          </a:xfrm>
        </p:spPr>
        <p:txBody>
          <a:bodyPr/>
          <a:lstStyle/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Общая проблема МКР и МКЭ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высокая размерность результирующей системы алгебраических уравнений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(в реальных задачах получаются системы из десятков и сотен тысяч уравнений). </a:t>
            </a: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Поэтому реализация этих методов в компьютерных моделях требует разработки специальных способов хранения матрицы коэффициентов системы уравнений и методов решения этой системы.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42" y="142876"/>
            <a:ext cx="8358214" cy="4786322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Основное отличие этих методов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endParaRPr lang="ru-RU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МКР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аппроксимируются </a:t>
            </a: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производные искомой функции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МКЭ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3600" i="1" dirty="0" err="1" smtClean="0">
                <a:latin typeface="Times New Roman" pitchFamily="18" charset="0"/>
                <a:cs typeface="Times New Roman" pitchFamily="18" charset="0"/>
              </a:rPr>
              <a:t>аппроксимируется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сама искомая функция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69</a:t>
            </a:fld>
            <a:endParaRPr lang="ru-RU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 l="8727" t="24546" r="8363" b="19545"/>
          <a:stretch>
            <a:fillRect/>
          </a:stretch>
        </p:blipFill>
        <p:spPr bwMode="auto">
          <a:xfrm>
            <a:off x="71406" y="1357297"/>
            <a:ext cx="9072594" cy="5384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4282" y="-71462"/>
            <a:ext cx="88582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Численное решение ОДУ. </a:t>
            </a:r>
          </a:p>
          <a:p>
            <a:pPr algn="ctr"/>
            <a:r>
              <a:rPr lang="ru-RU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Методы Эйлера, Рунге-Кутта.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84" y="0"/>
            <a:ext cx="8786810" cy="6715148"/>
          </a:xfrm>
        </p:spPr>
        <p:txBody>
          <a:bodyPr/>
          <a:lstStyle/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Уравнение (1) имеет много решений.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Для получения единственного решения задают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краевые условия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, включающие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граничные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33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начальные условия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(ГУ и НУ). </a:t>
            </a: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ГУ – это сведения об искомых непрерывных функциях и (или) их производных </a:t>
            </a:r>
            <a:r>
              <a:rPr lang="ru-RU" sz="3300" i="1" dirty="0" smtClean="0">
                <a:latin typeface="Times New Roman" pitchFamily="18" charset="0"/>
                <a:cs typeface="Times New Roman" pitchFamily="18" charset="0"/>
              </a:rPr>
              <a:t>на границах ТО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, например, сведения о температуре на поверхности металлического стержня. </a:t>
            </a: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ГУ описывают условия взаимодействия ТО с внешней средой. 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70</a:t>
            </a:fld>
            <a:endParaRPr lang="ru-RU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 l="8824" t="15166" r="5146" b="26929"/>
          <a:stretch>
            <a:fillRect/>
          </a:stretch>
        </p:blipFill>
        <p:spPr bwMode="auto">
          <a:xfrm>
            <a:off x="71406" y="71413"/>
            <a:ext cx="9072594" cy="566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71</a:t>
            </a:fld>
            <a:endParaRPr lang="ru-RU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 l="10030" t="14818" r="7903" b="24771"/>
          <a:stretch>
            <a:fillRect/>
          </a:stretch>
        </p:blipFill>
        <p:spPr bwMode="auto">
          <a:xfrm>
            <a:off x="71406" y="71414"/>
            <a:ext cx="9098236" cy="616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72</a:t>
            </a:fld>
            <a:endParaRPr lang="ru-RU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 l="10217" t="11610" r="7120" b="5959"/>
          <a:stretch>
            <a:fillRect/>
          </a:stretch>
        </p:blipFill>
        <p:spPr bwMode="auto">
          <a:xfrm>
            <a:off x="142844" y="71414"/>
            <a:ext cx="8893652" cy="6724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73</a:t>
            </a:fld>
            <a:endParaRPr lang="ru-RU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 l="9863" t="17580" r="7945" b="18835"/>
          <a:stretch>
            <a:fillRect/>
          </a:stretch>
        </p:blipFill>
        <p:spPr bwMode="auto">
          <a:xfrm>
            <a:off x="71406" y="70844"/>
            <a:ext cx="9072594" cy="667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74</a:t>
            </a:fld>
            <a:endParaRPr lang="ru-RU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 l="7918" t="13644" r="8504" b="9897"/>
          <a:stretch>
            <a:fillRect/>
          </a:stretch>
        </p:blipFill>
        <p:spPr bwMode="auto">
          <a:xfrm>
            <a:off x="71406" y="44624"/>
            <a:ext cx="9072594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75</a:t>
            </a:fld>
            <a:endParaRPr lang="ru-RU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 l="8027" t="13796" r="5685" b="18478"/>
          <a:stretch>
            <a:fillRect/>
          </a:stretch>
        </p:blipFill>
        <p:spPr bwMode="auto">
          <a:xfrm>
            <a:off x="-32" y="-24"/>
            <a:ext cx="9144032" cy="666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76</a:t>
            </a:fld>
            <a:endParaRPr lang="ru-RU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 l="14811" t="23299" r="15616" b="70210"/>
          <a:stretch>
            <a:fillRect/>
          </a:stretch>
        </p:blipFill>
        <p:spPr bwMode="auto">
          <a:xfrm>
            <a:off x="-32" y="142852"/>
            <a:ext cx="9144032" cy="981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5975" t="30551" r="26907" b="59407"/>
          <a:stretch>
            <a:fillRect/>
          </a:stretch>
        </p:blipFill>
        <p:spPr bwMode="auto">
          <a:xfrm>
            <a:off x="251520" y="1268760"/>
            <a:ext cx="860095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4811" t="41709" r="68577" b="54126"/>
          <a:stretch>
            <a:fillRect/>
          </a:stretch>
        </p:blipFill>
        <p:spPr bwMode="auto">
          <a:xfrm>
            <a:off x="35496" y="3537558"/>
            <a:ext cx="2483768" cy="61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9405" t="46607" r="20269" b="43493"/>
          <a:stretch>
            <a:fillRect/>
          </a:stretch>
        </p:blipFill>
        <p:spPr bwMode="auto">
          <a:xfrm>
            <a:off x="35496" y="4293095"/>
            <a:ext cx="9108504" cy="1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77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14282" y="142852"/>
            <a:ext cx="8929718" cy="635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sz="3600" b="1" i="1" u="sng" dirty="0" smtClean="0">
                <a:latin typeface="Times New Roman" pitchFamily="18" charset="0"/>
                <a:cs typeface="Times New Roman" pitchFamily="18" charset="0"/>
              </a:rPr>
              <a:t>Аналитические методы решения ОДУ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изучаются в курсе математики. Для ряда уравнений первого порядка (с </a:t>
            </a:r>
            <a:r>
              <a:rPr lang="ru-RU" sz="3600" dirty="0" err="1" smtClean="0">
                <a:latin typeface="Times New Roman" pitchFamily="18" charset="0"/>
                <a:cs typeface="Times New Roman" pitchFamily="18" charset="0"/>
              </a:rPr>
              <a:t>разделяющи-мися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переменными, однородных, линейных и др.), а также для некоторых типов уравнений высших порядков (например, линейных с постоянными коэффициентами) удается получить решения в виде формул путем аналитических преобразований.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78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14282" y="142852"/>
            <a:ext cx="878687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2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Приближенные методы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используют упрощения самих ОДУ путем обоснованного отбрасывания некоторых содержащихся в них членов, а также специальным выбором классов искомых функций. Например, иногда удается представить решение в виде суммы двух составляющих: 1-я определяет основное решение, а 2-я - малая добавка (возмущение), квадратом которой можно пренебречь. На этом основаны различные методы линеаризации. </a:t>
            </a:r>
          </a:p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     В приближенных методах широко используется разложение решения в ряд по некоторому малому параметру, содержащемуся в данной задаче. К данной группе методов относятся и асимптотические методы, с помощью которых получаются решения, описывающие предельную картину рассматриваемого явления.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79</a:t>
            </a:fld>
            <a:endParaRPr lang="ru-RU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 l="7294" t="10258" r="5167" b="5395"/>
          <a:stretch>
            <a:fillRect/>
          </a:stretch>
        </p:blipFill>
        <p:spPr bwMode="auto">
          <a:xfrm>
            <a:off x="71406" y="-25"/>
            <a:ext cx="9001188" cy="677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-71462"/>
            <a:ext cx="8715404" cy="5429288"/>
          </a:xfrm>
        </p:spPr>
        <p:txBody>
          <a:bodyPr/>
          <a:lstStyle/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НУ – это значения тех же функций  во всей области определения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в начальный момент времени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 НУ задаются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только при решении нестационарных задач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endParaRPr lang="ru-RU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ДУЧП (1) или система таких уравнений вместе краевыми условиями называется </a:t>
            </a:r>
            <a:r>
              <a:rPr lang="ru-RU" sz="34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дифференциальной краевой задачей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и представляет собой </a:t>
            </a:r>
            <a:r>
              <a:rPr lang="ru-RU" sz="34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математическую модель ТО с распределёнными параметрами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80</a:t>
            </a:fld>
            <a:endParaRPr lang="ru-RU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 l="11239" t="12968" r="9222" b="16787"/>
          <a:stretch>
            <a:fillRect/>
          </a:stretch>
        </p:blipFill>
        <p:spPr bwMode="auto">
          <a:xfrm>
            <a:off x="-32" y="-25"/>
            <a:ext cx="9144032" cy="666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81</a:t>
            </a:fld>
            <a:endParaRPr lang="ru-RU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 l="25552" t="37263" r="9148" b="27839"/>
          <a:stretch>
            <a:fillRect/>
          </a:stretch>
        </p:blipFill>
        <p:spPr bwMode="auto">
          <a:xfrm>
            <a:off x="71406" y="1571612"/>
            <a:ext cx="9072594" cy="46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8628" y="160358"/>
            <a:ext cx="857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Геометрическая интерпретация </a:t>
            </a:r>
          </a:p>
          <a:p>
            <a:pPr algn="ctr"/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метода Эйлера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82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28628" y="-71462"/>
            <a:ext cx="8572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Геометрическая интерпретация метода Эйлера</a:t>
            </a:r>
            <a:endParaRPr lang="ru-RU" sz="3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4196" t="19942" r="14826" b="11277"/>
          <a:stretch>
            <a:fillRect/>
          </a:stretch>
        </p:blipFill>
        <p:spPr bwMode="auto">
          <a:xfrm>
            <a:off x="142844" y="500042"/>
            <a:ext cx="8786874" cy="6313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83</a:t>
            </a:fld>
            <a:endParaRPr lang="ru-RU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 l="52603" t="41096" r="14520" b="18835"/>
          <a:stretch>
            <a:fillRect/>
          </a:stretch>
        </p:blipFill>
        <p:spPr bwMode="auto">
          <a:xfrm>
            <a:off x="1643042" y="791152"/>
            <a:ext cx="5929354" cy="578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4314" y="-24"/>
            <a:ext cx="9144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Алгоритм решения задачи Коши методом Эйлера</a:t>
            </a:r>
            <a:endParaRPr lang="ru-RU" sz="3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84</a:t>
            </a:fld>
            <a:endParaRPr lang="ru-RU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 l="10028" t="14624" r="12256" b="14345"/>
          <a:stretch>
            <a:fillRect/>
          </a:stretch>
        </p:blipFill>
        <p:spPr bwMode="auto">
          <a:xfrm>
            <a:off x="-32" y="-24"/>
            <a:ext cx="9072594" cy="66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85</a:t>
            </a:fld>
            <a:endParaRPr lang="ru-RU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 l="6688" t="13137" r="5413" b="6846"/>
          <a:stretch>
            <a:fillRect/>
          </a:stretch>
        </p:blipFill>
        <p:spPr bwMode="auto">
          <a:xfrm>
            <a:off x="-33" y="-24"/>
            <a:ext cx="9122739" cy="671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86</a:t>
            </a:fld>
            <a:endParaRPr lang="ru-RU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 l="15050" t="25351" r="4682" b="48578"/>
          <a:stretch>
            <a:fillRect/>
          </a:stretch>
        </p:blipFill>
        <p:spPr bwMode="auto">
          <a:xfrm>
            <a:off x="-32" y="836712"/>
            <a:ext cx="914403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42844" y="-24"/>
            <a:ext cx="89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Метод Рунге – Кутта (или Рунге – Кутты)</a:t>
            </a:r>
            <a:endParaRPr lang="ru-RU" sz="3600" b="1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 cstate="print"/>
          <a:srcRect t="9023" r="87086" b="76076"/>
          <a:stretch>
            <a:fillRect/>
          </a:stretch>
        </p:blipFill>
        <p:spPr bwMode="auto">
          <a:xfrm>
            <a:off x="71438" y="6143644"/>
            <a:ext cx="714348" cy="65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4" cstate="print"/>
          <a:srcRect l="14334" t="46075" r="4026" b="41126"/>
          <a:stretch>
            <a:fillRect/>
          </a:stretch>
        </p:blipFill>
        <p:spPr bwMode="auto">
          <a:xfrm>
            <a:off x="-32" y="4293096"/>
            <a:ext cx="914403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87</a:t>
            </a:fld>
            <a:endParaRPr lang="ru-RU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85720" y="71414"/>
            <a:ext cx="8972584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defTabSz="914400" rtl="0" eaLnBrk="1" fontAlgn="base" latinLnBrk="0" hangingPunct="1">
              <a:lnSpc>
                <a:spcPct val="110000"/>
              </a:lnSpc>
              <a:spcAft>
                <a:spcPct val="0"/>
              </a:spcAft>
              <a:buClr>
                <a:schemeClr val="hlink"/>
              </a:buClr>
              <a:buSzPct val="60000"/>
              <a:tabLst/>
              <a:defRPr/>
            </a:pP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	Для уменьшения погрешности метода интегрирования ОДУ, использующего разложение искомого решения в ряд Тейлора, необходимо учитывать большее количество членов ряда. Однако при этом возникает необходимость аппроксимации производных от правых частей ОДУ.</a:t>
            </a:r>
          </a:p>
          <a:p>
            <a:pPr marR="0" lvl="0" defTabSz="914400" rtl="0" eaLnBrk="1" fontAlgn="base" latinLnBrk="0" hangingPunct="1">
              <a:lnSpc>
                <a:spcPct val="110000"/>
              </a:lnSpc>
              <a:spcAft>
                <a:spcPct val="0"/>
              </a:spcAft>
              <a:buClr>
                <a:schemeClr val="hlink"/>
              </a:buClr>
              <a:buSzPct val="60000"/>
              <a:tabLst/>
              <a:defRPr/>
            </a:pP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	Идея методов Рунге-Кутта заключается в том, что производные </a:t>
            </a:r>
            <a:r>
              <a:rPr kumimoji="0" lang="ru-RU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аппроксимируются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 через значения функции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f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,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) в точках на интервале [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0,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0+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], которые выбираются из условия наибольшей близости к ряду Тейлора. </a:t>
            </a:r>
            <a:endParaRPr kumimoji="0" lang="ru-RU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88</a:t>
            </a:fld>
            <a:endParaRPr lang="ru-RU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 l="9375" t="10547" r="10000" b="9765"/>
          <a:stretch>
            <a:fillRect/>
          </a:stretch>
        </p:blipFill>
        <p:spPr bwMode="auto">
          <a:xfrm>
            <a:off x="71406" y="-25"/>
            <a:ext cx="9001188" cy="683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89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71414"/>
            <a:ext cx="8786842" cy="568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	Метод Рунге-Кутта требует большего объема вычислений по сравнению с методом Эйлера и его модификациями, однако это окупается повышенной точностью, что дает возможность проводить счет с большим шагом. </a:t>
            </a:r>
          </a:p>
          <a:p>
            <a:pPr>
              <a:lnSpc>
                <a:spcPct val="12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Таким образом, для получения результатов с одинаковой точностью в методе Эйлера потребуется значительно меньший шаг, чем в </a:t>
            </a:r>
          </a:p>
          <a:p>
            <a:pPr>
              <a:lnSpc>
                <a:spcPct val="12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методе Рунге-Кутта (</a:t>
            </a: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проверить в лаб. работе!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).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8" y="-24"/>
            <a:ext cx="8358214" cy="6715172"/>
          </a:xfrm>
        </p:spPr>
        <p:txBody>
          <a:bodyPr/>
          <a:lstStyle/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Есть несколько способов задания ГУ.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Для теплового ТО - твёрдого однородного тела, используют </a:t>
            </a:r>
            <a:r>
              <a:rPr lang="ru-RU" sz="33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ГУ </a:t>
            </a:r>
            <a:r>
              <a:rPr lang="en-US" sz="33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3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3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II</a:t>
            </a:r>
            <a:r>
              <a:rPr lang="ru-RU" sz="33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, и </a:t>
            </a:r>
            <a:r>
              <a:rPr lang="en-US" sz="33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III </a:t>
            </a:r>
            <a:r>
              <a:rPr lang="ru-RU" sz="33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рода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300" i="1" u="wavy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ГУ </a:t>
            </a:r>
            <a:r>
              <a:rPr lang="en-US" sz="3300" i="1" u="wavy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300" i="1" u="wavy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рода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означают задание на границе области определения объекта значений искомой функции фазовой переменной  (например, значений температуры).</a:t>
            </a:r>
          </a:p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300" i="1" u="wavy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ГУ </a:t>
            </a:r>
            <a:r>
              <a:rPr lang="en-US" sz="3300" i="1" u="wavy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II</a:t>
            </a:r>
            <a:r>
              <a:rPr lang="ru-RU" sz="3300" i="1" u="wavy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рода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задают на границе значения частных производных функции  по пространственным координатам (например, значений градиента температуры). 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90</a:t>
            </a:fld>
            <a:endParaRPr lang="ru-RU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 l="19095" t="22897" r="53627" b="19716"/>
          <a:stretch>
            <a:fillRect/>
          </a:stretch>
        </p:blipFill>
        <p:spPr bwMode="auto">
          <a:xfrm>
            <a:off x="2267744" y="620688"/>
            <a:ext cx="4608512" cy="6165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27584" y="44624"/>
            <a:ext cx="77768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Схема алгоритма метода Рунге-Кутта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91</a:t>
            </a:fld>
            <a:endParaRPr lang="ru-RU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 l="7362" t="13804" r="7055" b="6824"/>
          <a:stretch>
            <a:fillRect/>
          </a:stretch>
        </p:blipFill>
        <p:spPr bwMode="auto">
          <a:xfrm>
            <a:off x="-32" y="-24"/>
            <a:ext cx="9144032" cy="678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92</a:t>
            </a:fld>
            <a:endParaRPr lang="ru-RU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 l="9065" t="13810" r="4249" b="4390"/>
          <a:stretch>
            <a:fillRect/>
          </a:stretch>
        </p:blipFill>
        <p:spPr bwMode="auto">
          <a:xfrm>
            <a:off x="71406" y="-24"/>
            <a:ext cx="9001188" cy="6795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93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14282" y="-642966"/>
            <a:ext cx="8858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ctr"/>
            <a:r>
              <a:rPr lang="ru-RU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Использование пакета </a:t>
            </a:r>
            <a:r>
              <a:rPr lang="en-US" sz="40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Mathcad</a:t>
            </a:r>
            <a:r>
              <a:rPr lang="en-U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для численного решения ОДУ</a:t>
            </a:r>
          </a:p>
          <a:p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42844" y="1428736"/>
            <a:ext cx="8837987" cy="5286412"/>
            <a:chOff x="142844" y="1428736"/>
            <a:chExt cx="8837987" cy="5286412"/>
          </a:xfrm>
        </p:grpSpPr>
        <p:pic>
          <p:nvPicPr>
            <p:cNvPr id="1218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31" t="25937" r="55907" b="41642"/>
            <a:stretch>
              <a:fillRect/>
            </a:stretch>
          </p:blipFill>
          <p:spPr bwMode="auto">
            <a:xfrm>
              <a:off x="142844" y="1428736"/>
              <a:ext cx="8837987" cy="5286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5072066" y="1785926"/>
              <a:ext cx="3714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rgbClr val="0070C0"/>
                  </a:solidFill>
                </a:rPr>
                <a:t>«Работает» похоже на блок решения </a:t>
              </a:r>
              <a:r>
                <a:rPr lang="en-US" b="1" dirty="0" smtClean="0">
                  <a:solidFill>
                    <a:srgbClr val="0070C0"/>
                  </a:solidFill>
                </a:rPr>
                <a:t>Given - Find</a:t>
              </a:r>
              <a:endParaRPr lang="ru-RU" b="1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94</a:t>
            </a:fld>
            <a:endParaRPr lang="ru-RU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 l="769" t="26591" r="66563" b="24088"/>
          <a:stretch>
            <a:fillRect/>
          </a:stretch>
        </p:blipFill>
        <p:spPr bwMode="auto">
          <a:xfrm>
            <a:off x="1571604" y="71414"/>
            <a:ext cx="6072230" cy="671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95</a:t>
            </a:fld>
            <a:endParaRPr lang="ru-RU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 l="938" t="30469" r="62500" b="19140"/>
          <a:stretch>
            <a:fillRect/>
          </a:stretch>
        </p:blipFill>
        <p:spPr bwMode="auto">
          <a:xfrm>
            <a:off x="1285884" y="0"/>
            <a:ext cx="6643702" cy="6852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96</a:t>
            </a:fld>
            <a:endParaRPr lang="ru-RU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 l="955" t="25620" r="62739" b="24675"/>
          <a:stretch>
            <a:fillRect/>
          </a:stretch>
        </p:blipFill>
        <p:spPr bwMode="auto">
          <a:xfrm>
            <a:off x="1217544" y="-24"/>
            <a:ext cx="6783480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97</a:t>
            </a:fld>
            <a:endParaRPr lang="ru-RU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 t="26515" r="56591" b="18629"/>
          <a:stretch>
            <a:fillRect/>
          </a:stretch>
        </p:blipFill>
        <p:spPr bwMode="auto">
          <a:xfrm>
            <a:off x="714380" y="-24"/>
            <a:ext cx="7643834" cy="682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98</a:t>
            </a:fld>
            <a:endParaRPr lang="ru-RU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 l="551" t="43266" r="64759" b="25451"/>
          <a:stretch>
            <a:fillRect/>
          </a:stretch>
        </p:blipFill>
        <p:spPr bwMode="auto">
          <a:xfrm>
            <a:off x="71406" y="71414"/>
            <a:ext cx="9001156" cy="64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99</a:t>
            </a:fld>
            <a:endParaRPr lang="ru-RU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 t="25076" r="52583" b="14513"/>
          <a:stretch>
            <a:fillRect/>
          </a:stretch>
        </p:blipFill>
        <p:spPr bwMode="auto">
          <a:xfrm>
            <a:off x="1000100" y="-24"/>
            <a:ext cx="7215238" cy="6844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лобус">
  <a:themeElements>
    <a:clrScheme name="Глобус 3">
      <a:dk1>
        <a:srgbClr val="003B76"/>
      </a:dk1>
      <a:lt1>
        <a:srgbClr val="FFFFFF"/>
      </a:lt1>
      <a:dk2>
        <a:srgbClr val="0066CC"/>
      </a:dk2>
      <a:lt2>
        <a:srgbClr val="CCECFF"/>
      </a:lt2>
      <a:accent1>
        <a:srgbClr val="33CCCC"/>
      </a:accent1>
      <a:accent2>
        <a:srgbClr val="66CCFF"/>
      </a:accent2>
      <a:accent3>
        <a:srgbClr val="AAB8E2"/>
      </a:accent3>
      <a:accent4>
        <a:srgbClr val="DADADA"/>
      </a:accent4>
      <a:accent5>
        <a:srgbClr val="ADE2E2"/>
      </a:accent5>
      <a:accent6>
        <a:srgbClr val="5CB9E7"/>
      </a:accent6>
      <a:hlink>
        <a:srgbClr val="FFFFCC"/>
      </a:hlink>
      <a:folHlink>
        <a:srgbClr val="FFCC66"/>
      </a:folHlink>
    </a:clrScheme>
    <a:fontScheme name="Глобус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Глобус 1">
        <a:dk1>
          <a:srgbClr val="622100"/>
        </a:dk1>
        <a:lt1>
          <a:srgbClr val="FFFFFF"/>
        </a:lt1>
        <a:dk2>
          <a:srgbClr val="800000"/>
        </a:dk2>
        <a:lt2>
          <a:srgbClr val="FFFFCC"/>
        </a:lt2>
        <a:accent1>
          <a:srgbClr val="E42B00"/>
        </a:accent1>
        <a:accent2>
          <a:srgbClr val="996600"/>
        </a:accent2>
        <a:accent3>
          <a:srgbClr val="C0AAAA"/>
        </a:accent3>
        <a:accent4>
          <a:srgbClr val="DADADA"/>
        </a:accent4>
        <a:accent5>
          <a:srgbClr val="EFACAA"/>
        </a:accent5>
        <a:accent6>
          <a:srgbClr val="8A5C00"/>
        </a:accent6>
        <a:hlink>
          <a:srgbClr val="FADF6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2">
        <a:dk1>
          <a:srgbClr val="5F4545"/>
        </a:dk1>
        <a:lt1>
          <a:srgbClr val="FFFFFF"/>
        </a:lt1>
        <a:dk2>
          <a:srgbClr val="8F6969"/>
        </a:dk2>
        <a:lt2>
          <a:srgbClr val="FFFFCC"/>
        </a:lt2>
        <a:accent1>
          <a:srgbClr val="CC6600"/>
        </a:accent1>
        <a:accent2>
          <a:srgbClr val="924C0C"/>
        </a:accent2>
        <a:accent3>
          <a:srgbClr val="C6B9B9"/>
        </a:accent3>
        <a:accent4>
          <a:srgbClr val="DADADA"/>
        </a:accent4>
        <a:accent5>
          <a:srgbClr val="E2B8AA"/>
        </a:accent5>
        <a:accent6>
          <a:srgbClr val="84440A"/>
        </a:accent6>
        <a:hlink>
          <a:srgbClr val="CFD375"/>
        </a:hlink>
        <a:folHlink>
          <a:srgbClr val="98BB9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3">
        <a:dk1>
          <a:srgbClr val="003B76"/>
        </a:dk1>
        <a:lt1>
          <a:srgbClr val="FFFFFF"/>
        </a:lt1>
        <a:dk2>
          <a:srgbClr val="0066CC"/>
        </a:dk2>
        <a:lt2>
          <a:srgbClr val="CCECFF"/>
        </a:lt2>
        <a:accent1>
          <a:srgbClr val="33CCCC"/>
        </a:accent1>
        <a:accent2>
          <a:srgbClr val="66CCFF"/>
        </a:accent2>
        <a:accent3>
          <a:srgbClr val="AAB8E2"/>
        </a:accent3>
        <a:accent4>
          <a:srgbClr val="DADADA"/>
        </a:accent4>
        <a:accent5>
          <a:srgbClr val="ADE2E2"/>
        </a:accent5>
        <a:accent6>
          <a:srgbClr val="5CB9E7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4">
        <a:dk1>
          <a:srgbClr val="005856"/>
        </a:dk1>
        <a:lt1>
          <a:srgbClr val="FFFFFF"/>
        </a:lt1>
        <a:dk2>
          <a:srgbClr val="008080"/>
        </a:dk2>
        <a:lt2>
          <a:srgbClr val="FFFFCC"/>
        </a:lt2>
        <a:accent1>
          <a:srgbClr val="0099CC"/>
        </a:accent1>
        <a:accent2>
          <a:srgbClr val="00CCFF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B9E7"/>
        </a:accent6>
        <a:hlink>
          <a:srgbClr val="1ACE9F"/>
        </a:hlink>
        <a:folHlink>
          <a:srgbClr val="948C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5">
        <a:dk1>
          <a:srgbClr val="3C5436"/>
        </a:dk1>
        <a:lt1>
          <a:srgbClr val="FFFFFF"/>
        </a:lt1>
        <a:dk2>
          <a:srgbClr val="5F8656"/>
        </a:dk2>
        <a:lt2>
          <a:srgbClr val="D6D8C0"/>
        </a:lt2>
        <a:accent1>
          <a:srgbClr val="61733D"/>
        </a:accent1>
        <a:accent2>
          <a:srgbClr val="324A39"/>
        </a:accent2>
        <a:accent3>
          <a:srgbClr val="B6C3B4"/>
        </a:accent3>
        <a:accent4>
          <a:srgbClr val="DADADA"/>
        </a:accent4>
        <a:accent5>
          <a:srgbClr val="B7BCAF"/>
        </a:accent5>
        <a:accent6>
          <a:srgbClr val="2C4233"/>
        </a:accent6>
        <a:hlink>
          <a:srgbClr val="73D588"/>
        </a:hlink>
        <a:folHlink>
          <a:srgbClr val="6F99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6">
        <a:dk1>
          <a:srgbClr val="5B7B65"/>
        </a:dk1>
        <a:lt1>
          <a:srgbClr val="FFFFFF"/>
        </a:lt1>
        <a:dk2>
          <a:srgbClr val="9ABE9D"/>
        </a:dk2>
        <a:lt2>
          <a:srgbClr val="336600"/>
        </a:lt2>
        <a:accent1>
          <a:srgbClr val="00CC66"/>
        </a:accent1>
        <a:accent2>
          <a:srgbClr val="4E7050"/>
        </a:accent2>
        <a:accent3>
          <a:srgbClr val="CADBCC"/>
        </a:accent3>
        <a:accent4>
          <a:srgbClr val="DADADA"/>
        </a:accent4>
        <a:accent5>
          <a:srgbClr val="AAE2B8"/>
        </a:accent5>
        <a:accent6>
          <a:srgbClr val="466548"/>
        </a:accent6>
        <a:hlink>
          <a:srgbClr val="FFFFCC"/>
        </a:hlink>
        <a:folHlink>
          <a:srgbClr val="9CE8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7">
        <a:dk1>
          <a:srgbClr val="4C4E44"/>
        </a:dk1>
        <a:lt1>
          <a:srgbClr val="FFFFFF"/>
        </a:lt1>
        <a:dk2>
          <a:srgbClr val="686B5D"/>
        </a:dk2>
        <a:lt2>
          <a:srgbClr val="D6D5C6"/>
        </a:lt2>
        <a:accent1>
          <a:srgbClr val="898D79"/>
        </a:accent1>
        <a:accent2>
          <a:srgbClr val="4D4F45"/>
        </a:accent2>
        <a:accent3>
          <a:srgbClr val="B9BAB6"/>
        </a:accent3>
        <a:accent4>
          <a:srgbClr val="DADADA"/>
        </a:accent4>
        <a:accent5>
          <a:srgbClr val="C4C5BE"/>
        </a:accent5>
        <a:accent6>
          <a:srgbClr val="45473E"/>
        </a:accent6>
        <a:hlink>
          <a:srgbClr val="58BE67"/>
        </a:hlink>
        <a:folHlink>
          <a:srgbClr val="C0C6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8">
        <a:dk1>
          <a:srgbClr val="000000"/>
        </a:dk1>
        <a:lt1>
          <a:srgbClr val="FFFFDD"/>
        </a:lt1>
        <a:dk2>
          <a:srgbClr val="000000"/>
        </a:dk2>
        <a:lt2>
          <a:srgbClr val="98977A"/>
        </a:lt2>
        <a:accent1>
          <a:srgbClr val="BDCDA7"/>
        </a:accent1>
        <a:accent2>
          <a:srgbClr val="A0D060"/>
        </a:accent2>
        <a:accent3>
          <a:srgbClr val="FFFFEB"/>
        </a:accent3>
        <a:accent4>
          <a:srgbClr val="000000"/>
        </a:accent4>
        <a:accent5>
          <a:srgbClr val="DBE3D0"/>
        </a:accent5>
        <a:accent6>
          <a:srgbClr val="91BC56"/>
        </a:accent6>
        <a:hlink>
          <a:srgbClr val="FADD4E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0F0F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Lecture_1_584</Template>
  <TotalTime>3233</TotalTime>
  <Words>2840</Words>
  <Application>Microsoft Office PowerPoint</Application>
  <PresentationFormat>Экран (4:3)</PresentationFormat>
  <Paragraphs>366</Paragraphs>
  <Slides>121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121</vt:i4>
      </vt:variant>
    </vt:vector>
  </HeadingPairs>
  <TitlesOfParts>
    <vt:vector size="123" baseType="lpstr">
      <vt:lpstr>Глобус</vt:lpstr>
      <vt:lpstr>Формула</vt:lpstr>
      <vt:lpstr>Слайд 1</vt:lpstr>
      <vt:lpstr>ОСНОВЫ  ЧИСЛЕННЫХ МЕТОДОВ РЕШЕНИЯ КРАЕВЫХ ЗАДАЧ.  МЕТОДЫ СЕТОК.</vt:lpstr>
      <vt:lpstr>Краевые задачи, возникающие  при проектировании ТО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Основы  использования  методов конечных  элементов  и  конечных разностей  для  решения краевых задач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  <vt:lpstr>Слайд 87</vt:lpstr>
      <vt:lpstr>Слайд 88</vt:lpstr>
      <vt:lpstr>Слайд 89</vt:lpstr>
      <vt:lpstr>Слайд 90</vt:lpstr>
      <vt:lpstr>Слайд 91</vt:lpstr>
      <vt:lpstr>Слайд 92</vt:lpstr>
      <vt:lpstr>Слайд 93</vt:lpstr>
      <vt:lpstr>Слайд 94</vt:lpstr>
      <vt:lpstr>Слайд 95</vt:lpstr>
      <vt:lpstr>Слайд 96</vt:lpstr>
      <vt:lpstr>Слайд 97</vt:lpstr>
      <vt:lpstr>Слайд 98</vt:lpstr>
      <vt:lpstr>Слайд 99</vt:lpstr>
      <vt:lpstr>Слайд 100</vt:lpstr>
      <vt:lpstr>Слайд 101</vt:lpstr>
      <vt:lpstr>Слайд 102</vt:lpstr>
      <vt:lpstr>Слайд 103</vt:lpstr>
      <vt:lpstr>Слайд 104</vt:lpstr>
      <vt:lpstr>Слайд 105</vt:lpstr>
      <vt:lpstr>Слайд 106</vt:lpstr>
      <vt:lpstr>Слайд 107</vt:lpstr>
      <vt:lpstr>Слайд 108</vt:lpstr>
      <vt:lpstr>Слайд 109</vt:lpstr>
      <vt:lpstr>Слайд 110</vt:lpstr>
      <vt:lpstr>Слайд 111</vt:lpstr>
      <vt:lpstr>Слайд 112</vt:lpstr>
      <vt:lpstr>Слайд 113</vt:lpstr>
      <vt:lpstr>Слайд 114</vt:lpstr>
      <vt:lpstr>Слайд 115</vt:lpstr>
      <vt:lpstr>Слайд 116</vt:lpstr>
      <vt:lpstr>Слайд 117</vt:lpstr>
      <vt:lpstr>Слайд 118</vt:lpstr>
      <vt:lpstr>Слайд 119</vt:lpstr>
      <vt:lpstr>Слайд 120</vt:lpstr>
      <vt:lpstr>Слайд 121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5</dc:title>
  <dc:creator>Admin</dc:creator>
  <cp:lastModifiedBy>User</cp:lastModifiedBy>
  <cp:revision>610</cp:revision>
  <dcterms:created xsi:type="dcterms:W3CDTF">2014-04-18T15:41:07Z</dcterms:created>
  <dcterms:modified xsi:type="dcterms:W3CDTF">2020-04-23T10:12:11Z</dcterms:modified>
</cp:coreProperties>
</file>